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3" r:id="rId2"/>
    <p:sldId id="257" r:id="rId3"/>
    <p:sldId id="264" r:id="rId4"/>
    <p:sldId id="268" r:id="rId5"/>
    <p:sldId id="266" r:id="rId6"/>
    <p:sldId id="267" r:id="rId7"/>
    <p:sldId id="270" r:id="rId8"/>
    <p:sldId id="272" r:id="rId9"/>
    <p:sldId id="271" r:id="rId10"/>
    <p:sldId id="269" r:id="rId11"/>
  </p:sldIdLst>
  <p:sldSz cx="9144000" cy="6858000" type="screen4x3"/>
  <p:notesSz cx="6735763" cy="9866313"/>
  <p:embeddedFontLst>
    <p:embeddedFont>
      <p:font typeface="Bradley Hand ITC" panose="03070402050302030203" pitchFamily="66" charset="0"/>
      <p:regular r:id="rId13"/>
    </p:embeddedFont>
    <p:embeddedFont>
      <p:font typeface="Calibri" panose="020F0502020204030204" pitchFamily="34" charset="0"/>
      <p:regular r:id="rId14"/>
      <p:bold r:id="rId15"/>
      <p:italic r:id="rId16"/>
      <p:boldItalic r:id="rId17"/>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userDrawn="1">
          <p15:clr>
            <a:srgbClr val="A4A3A4"/>
          </p15:clr>
        </p15:guide>
        <p15:guide id="2" pos="329">
          <p15:clr>
            <a:srgbClr val="A4A3A4"/>
          </p15:clr>
        </p15:guide>
        <p15:guide id="3" orient="horz" pos="3857" userDrawn="1">
          <p15:clr>
            <a:srgbClr val="A4A3A4"/>
          </p15:clr>
        </p15:guide>
        <p15:guide id="5" pos="5448" userDrawn="1">
          <p15:clr>
            <a:srgbClr val="A4A3A4"/>
          </p15:clr>
        </p15:guide>
        <p15:guide id="6" orient="horz" pos="3437" userDrawn="1">
          <p15:clr>
            <a:srgbClr val="A4A3A4"/>
          </p15:clr>
        </p15:guide>
        <p15:guide id="7" orient="horz" pos="32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8" autoAdjust="0"/>
    <p:restoredTop sz="94660"/>
  </p:normalViewPr>
  <p:slideViewPr>
    <p:cSldViewPr showGuides="1">
      <p:cViewPr varScale="1">
        <p:scale>
          <a:sx n="85" d="100"/>
          <a:sy n="85" d="100"/>
        </p:scale>
        <p:origin x="1350" y="84"/>
      </p:cViewPr>
      <p:guideLst>
        <p:guide orient="horz" pos="4156"/>
        <p:guide pos="329"/>
        <p:guide orient="horz" pos="3857"/>
        <p:guide pos="5448"/>
        <p:guide orient="horz" pos="3437"/>
        <p:guide orient="horz" pos="325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F68C755F-4C12-4457-AE33-BE97775AB4ED}" type="datetimeFigureOut">
              <a:rPr lang="en-GB" smtClean="0"/>
              <a:t>11/11/2019</a:t>
            </a:fld>
            <a:endParaRPr lang="en-GB"/>
          </a:p>
        </p:txBody>
      </p:sp>
      <p:sp>
        <p:nvSpPr>
          <p:cNvPr id="4" name="Plassholder for lysbilde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1C5B9FEA-CBD2-42E0-B3EA-D1618D477651}" type="slidenum">
              <a:rPr lang="en-GB" smtClean="0"/>
              <a:t>‹#›</a:t>
            </a:fld>
            <a:endParaRPr lang="en-GB"/>
          </a:p>
        </p:txBody>
      </p:sp>
    </p:spTree>
    <p:extLst>
      <p:ext uri="{BB962C8B-B14F-4D97-AF65-F5344CB8AC3E}">
        <p14:creationId xmlns:p14="http://schemas.microsoft.com/office/powerpoint/2010/main" val="398435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C898E56-76B2-6B4A-A5A0-CD5C2EA7A071}" type="slidenum">
              <a:rPr lang="nb-NO" smtClean="0"/>
              <a:t>7</a:t>
            </a:fld>
            <a:endParaRPr lang="nb-NO"/>
          </a:p>
        </p:txBody>
      </p:sp>
    </p:spTree>
    <p:extLst>
      <p:ext uri="{BB962C8B-B14F-4D97-AF65-F5344CB8AC3E}">
        <p14:creationId xmlns:p14="http://schemas.microsoft.com/office/powerpoint/2010/main" val="163849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152000"/>
            <a:ext cx="8082000" cy="486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2277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395388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under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691999"/>
            <a:ext cx="8082000" cy="432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tekst 2"/>
          <p:cNvSpPr>
            <a:spLocks noGrp="1"/>
          </p:cNvSpPr>
          <p:nvPr>
            <p:ph type="body" idx="13"/>
          </p:nvPr>
        </p:nvSpPr>
        <p:spPr>
          <a:xfrm>
            <a:off x="521549" y="1152000"/>
            <a:ext cx="8082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31016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tel,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98003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undertittel, to innholdsdeler">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22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6000" y="1152000"/>
            <a:ext cx="3888000" cy="503815"/>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716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8" name="Plassholder for tekst 2"/>
          <p:cNvSpPr>
            <a:spLocks noGrp="1"/>
          </p:cNvSpPr>
          <p:nvPr>
            <p:ph type="body" idx="13"/>
          </p:nvPr>
        </p:nvSpPr>
        <p:spPr>
          <a:xfrm>
            <a:off x="521550" y="1152000"/>
            <a:ext cx="3888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49326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290912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048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3"/>
          <p:cNvSpPr>
            <a:spLocks noGrp="1"/>
          </p:cNvSpPr>
          <p:nvPr>
            <p:ph sz="half" idx="14"/>
          </p:nvPr>
        </p:nvSpPr>
        <p:spPr>
          <a:xfrm>
            <a:off x="3285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6400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solidFill>
                  <a:schemeClr val="bg1"/>
                </a:solidFill>
              </a:defRPr>
            </a:lvl1pPr>
          </a:lstStyle>
          <a:p>
            <a:pPr lvl="0"/>
            <a:r>
              <a:rPr lang="nb-NO" dirty="0"/>
              <a:t>Objekt</a:t>
            </a:r>
          </a:p>
        </p:txBody>
      </p:sp>
    </p:spTree>
    <p:extLst>
      <p:ext uri="{BB962C8B-B14F-4D97-AF65-F5344CB8AC3E}">
        <p14:creationId xmlns:p14="http://schemas.microsoft.com/office/powerpoint/2010/main" val="420846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Objekt</a:t>
            </a:r>
          </a:p>
        </p:txBody>
      </p:sp>
    </p:spTree>
    <p:extLst>
      <p:ext uri="{BB962C8B-B14F-4D97-AF65-F5344CB8AC3E}">
        <p14:creationId xmlns:p14="http://schemas.microsoft.com/office/powerpoint/2010/main" val="4287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tx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122834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21549" y="504000"/>
            <a:ext cx="8082000" cy="611755"/>
          </a:xfrm>
          <a:prstGeom prst="rect">
            <a:avLst/>
          </a:prstGeom>
        </p:spPr>
        <p:txBody>
          <a:bodyPr vert="horz" lIns="0" tIns="0" rIns="91440" bIns="45720" rtlCol="0" anchor="t">
            <a:normAutofit/>
          </a:bodyPr>
          <a:lstStyle/>
          <a:p>
            <a:r>
              <a:rPr lang="nb-NO" dirty="0"/>
              <a:t>Klikk for å redigere tittelstil</a:t>
            </a:r>
          </a:p>
        </p:txBody>
      </p:sp>
      <p:sp>
        <p:nvSpPr>
          <p:cNvPr id="3" name="Plassholder for tekst 2"/>
          <p:cNvSpPr>
            <a:spLocks noGrp="1"/>
          </p:cNvSpPr>
          <p:nvPr>
            <p:ph type="body" idx="1"/>
          </p:nvPr>
        </p:nvSpPr>
        <p:spPr>
          <a:xfrm>
            <a:off x="522287" y="1152000"/>
            <a:ext cx="8082000" cy="4860000"/>
          </a:xfrm>
          <a:prstGeom prst="rect">
            <a:avLst/>
          </a:prstGeom>
        </p:spPr>
        <p:txBody>
          <a:bodyPr vert="horz" lIns="0" tIns="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30806432"/>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52" r:id="rId3"/>
    <p:sldLayoutId id="2147483653" r:id="rId4"/>
    <p:sldLayoutId id="2147483661" r:id="rId5"/>
    <p:sldLayoutId id="2147483662" r:id="rId6"/>
    <p:sldLayoutId id="2147483654" r:id="rId7"/>
    <p:sldLayoutId id="2147483663" r:id="rId8"/>
    <p:sldLayoutId id="2147483664" r:id="rId9"/>
    <p:sldLayoutId id="2147483665" r:id="rId10"/>
  </p:sldLayoutIdLst>
  <p:txStyles>
    <p:titleStyle>
      <a:lvl1pPr algn="l" defTabSz="914400" rtl="0" eaLnBrk="1" latinLnBrk="0" hangingPunct="1">
        <a:spcBef>
          <a:spcPct val="0"/>
        </a:spcBef>
        <a:buNone/>
        <a:defRPr sz="3000" kern="1200" cap="all" baseline="0">
          <a:solidFill>
            <a:schemeClr val="tx1"/>
          </a:solidFill>
          <a:latin typeface="+mj-lt"/>
          <a:ea typeface="+mj-ea"/>
          <a:cs typeface="+mj-cs"/>
        </a:defRPr>
      </a:lvl1pPr>
    </p:titleStyle>
    <p:body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2"/>
          <a:stretch>
            <a:fillRect/>
          </a:stretch>
        </p:blipFill>
        <p:spPr>
          <a:xfrm>
            <a:off x="281551" y="403321"/>
            <a:ext cx="8497079" cy="5206147"/>
          </a:xfrm>
          <a:prstGeom prst="rect">
            <a:avLst/>
          </a:prstGeom>
        </p:spPr>
      </p:pic>
      <p:sp>
        <p:nvSpPr>
          <p:cNvPr id="15" name="Tittel 1"/>
          <p:cNvSpPr txBox="1">
            <a:spLocks/>
          </p:cNvSpPr>
          <p:nvPr/>
        </p:nvSpPr>
        <p:spPr>
          <a:xfrm>
            <a:off x="281551" y="1340768"/>
            <a:ext cx="3282337" cy="1665626"/>
          </a:xfrm>
          <a:prstGeom prst="rect">
            <a:avLst/>
          </a:prstGeom>
        </p:spPr>
        <p:txBody>
          <a:bodyPr rIns="0"/>
          <a:lstStyle>
            <a:lvl1pPr algn="r" defTabSz="914400" rtl="0" eaLnBrk="1" latinLnBrk="0" hangingPunct="1">
              <a:spcBef>
                <a:spcPct val="0"/>
              </a:spcBef>
              <a:buNone/>
              <a:defRPr sz="3000" kern="1200" cap="all" baseline="0">
                <a:solidFill>
                  <a:schemeClr val="bg1"/>
                </a:solidFill>
                <a:latin typeface="+mj-lt"/>
                <a:ea typeface="+mj-ea"/>
                <a:cs typeface="+mj-cs"/>
              </a:defRPr>
            </a:lvl1pPr>
          </a:lstStyle>
          <a:p>
            <a:r>
              <a:rPr lang="ar-SA" sz="4400" dirty="0">
                <a:solidFill>
                  <a:schemeClr val="tx1"/>
                </a:solidFill>
              </a:rPr>
              <a:t>ایمنی آتش نشانی در خانه</a:t>
            </a:r>
            <a:endParaRPr lang="en-US" sz="4400" dirty="0">
              <a:solidFill>
                <a:schemeClr val="tx1"/>
              </a:solidFill>
            </a:endParaRPr>
          </a:p>
          <a:p>
            <a:pPr algn="l"/>
            <a:endParaRPr lang="en-GB" sz="4400" dirty="0">
              <a:solidFill>
                <a:schemeClr val="tx1"/>
              </a:solidFill>
            </a:endParaRPr>
          </a:p>
        </p:txBody>
      </p:sp>
      <p:pic>
        <p:nvPicPr>
          <p:cNvPr id="12" name="Bil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805" y="5646960"/>
            <a:ext cx="2340000" cy="609374"/>
          </a:xfrm>
          <a:prstGeom prst="rect">
            <a:avLst/>
          </a:prstGeom>
        </p:spPr>
      </p:pic>
      <p:sp>
        <p:nvSpPr>
          <p:cNvPr id="13" name="TekstSylinder 12"/>
          <p:cNvSpPr txBox="1"/>
          <p:nvPr/>
        </p:nvSpPr>
        <p:spPr>
          <a:xfrm>
            <a:off x="6444208" y="5877272"/>
            <a:ext cx="2334422" cy="353943"/>
          </a:xfrm>
          <a:prstGeom prst="rect">
            <a:avLst/>
          </a:prstGeom>
          <a:noFill/>
        </p:spPr>
        <p:txBody>
          <a:bodyPr wrap="none" rtlCol="0">
            <a:spAutoFit/>
          </a:bodyPr>
          <a:lstStyle/>
          <a:p>
            <a:r>
              <a:rPr lang="nb-NO" sz="1700" dirty="0"/>
              <a:t>brannvernforeningen.no</a:t>
            </a:r>
          </a:p>
        </p:txBody>
      </p:sp>
      <p:sp>
        <p:nvSpPr>
          <p:cNvPr id="6" name="TekstSylinder 1"/>
          <p:cNvSpPr txBox="1"/>
          <p:nvPr/>
        </p:nvSpPr>
        <p:spPr>
          <a:xfrm>
            <a:off x="6191672" y="18"/>
            <a:ext cx="2952328" cy="246221"/>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1000" dirty="0"/>
              <a:t>DARI</a:t>
            </a:r>
          </a:p>
        </p:txBody>
      </p:sp>
    </p:spTree>
    <p:extLst>
      <p:ext uri="{BB962C8B-B14F-4D97-AF65-F5344CB8AC3E}">
        <p14:creationId xmlns:p14="http://schemas.microsoft.com/office/powerpoint/2010/main" val="11800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849441"/>
            <a:ext cx="2340000" cy="609374"/>
          </a:xfrm>
          <a:prstGeom prst="rect">
            <a:avLst/>
          </a:prstGeom>
        </p:spPr>
      </p:pic>
      <p:sp>
        <p:nvSpPr>
          <p:cNvPr id="3" name="Rektangel 2"/>
          <p:cNvSpPr/>
          <p:nvPr/>
        </p:nvSpPr>
        <p:spPr>
          <a:xfrm>
            <a:off x="422206" y="5677535"/>
            <a:ext cx="8614290" cy="523220"/>
          </a:xfrm>
          <a:prstGeom prst="rect">
            <a:avLst/>
          </a:prstGeom>
        </p:spPr>
        <p:txBody>
          <a:bodyPr wrap="square">
            <a:spAutoFit/>
          </a:bodyPr>
          <a:lstStyle/>
          <a:p>
            <a:pPr algn="r" rtl="1"/>
            <a:r>
              <a:rPr lang="ar-SA" sz="1400" dirty="0"/>
              <a:t>این جزوه در بیش از سی زبان مختلف توسط انجمن حفاظت در برابر آتش سوزی در نروژ در دسترس است. وبسایت: </a:t>
            </a:r>
            <a:r>
              <a:rPr lang="en-US" sz="1400" dirty="0"/>
              <a:t>www.brannvernforeningen.no/brannsikker</a:t>
            </a:r>
          </a:p>
        </p:txBody>
      </p:sp>
      <p:pic>
        <p:nvPicPr>
          <p:cNvPr id="6" name="Bilde 5"/>
          <p:cNvPicPr>
            <a:picLocks noChangeAspect="1"/>
          </p:cNvPicPr>
          <p:nvPr/>
        </p:nvPicPr>
        <p:blipFill>
          <a:blip r:embed="rId3"/>
          <a:stretch>
            <a:fillRect/>
          </a:stretch>
        </p:blipFill>
        <p:spPr>
          <a:xfrm>
            <a:off x="4212293" y="2780928"/>
            <a:ext cx="746401" cy="746401"/>
          </a:xfrm>
          <a:prstGeom prst="rect">
            <a:avLst/>
          </a:prstGeo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379" y="2917723"/>
            <a:ext cx="2294517" cy="472810"/>
          </a:xfrm>
          <a:prstGeom prst="rect">
            <a:avLst/>
          </a:prstGeom>
        </p:spPr>
      </p:pic>
    </p:spTree>
    <p:extLst>
      <p:ext uri="{BB962C8B-B14F-4D97-AF65-F5344CB8AC3E}">
        <p14:creationId xmlns:p14="http://schemas.microsoft.com/office/powerpoint/2010/main" val="41775595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2627784" y="2060848"/>
            <a:ext cx="1987380" cy="1349628"/>
          </a:xfrm>
          <a:prstGeom prst="rect">
            <a:avLst/>
          </a:prstGeom>
        </p:spPr>
      </p:pic>
      <p:pic>
        <p:nvPicPr>
          <p:cNvPr id="2" name="Bilde 1"/>
          <p:cNvPicPr>
            <a:picLocks noChangeAspect="1"/>
          </p:cNvPicPr>
          <p:nvPr/>
        </p:nvPicPr>
        <p:blipFill>
          <a:blip r:embed="rId3"/>
          <a:stretch>
            <a:fillRect/>
          </a:stretch>
        </p:blipFill>
        <p:spPr>
          <a:xfrm>
            <a:off x="522288" y="1371229"/>
            <a:ext cx="1987380" cy="1774118"/>
          </a:xfrm>
          <a:prstGeom prst="rect">
            <a:avLst/>
          </a:prstGeom>
        </p:spPr>
      </p:pic>
      <p:sp>
        <p:nvSpPr>
          <p:cNvPr id="4" name="Tittel 3"/>
          <p:cNvSpPr>
            <a:spLocks noGrp="1"/>
          </p:cNvSpPr>
          <p:nvPr>
            <p:ph type="title"/>
          </p:nvPr>
        </p:nvSpPr>
        <p:spPr/>
        <p:txBody>
          <a:bodyPr/>
          <a:lstStyle/>
          <a:p>
            <a:pPr algn="r" rtl="1"/>
            <a:r>
              <a:rPr lang="ar-SA" sz="3200" dirty="0"/>
              <a:t>حسگرهای اجباری شناسایی دود</a:t>
            </a:r>
            <a:endParaRPr lang="en-US" sz="3200" dirty="0"/>
          </a:p>
        </p:txBody>
      </p:sp>
      <p:sp>
        <p:nvSpPr>
          <p:cNvPr id="5" name="Plassholder for innhold 4"/>
          <p:cNvSpPr>
            <a:spLocks noGrp="1"/>
          </p:cNvSpPr>
          <p:nvPr>
            <p:ph idx="1"/>
          </p:nvPr>
        </p:nvSpPr>
        <p:spPr>
          <a:xfrm>
            <a:off x="5364088" y="3652644"/>
            <a:ext cx="3356620" cy="1656184"/>
          </a:xfrm>
        </p:spPr>
        <p:txBody>
          <a:bodyPr anchor="ctr">
            <a:normAutofit lnSpcReduction="10000"/>
          </a:bodyPr>
          <a:lstStyle/>
          <a:p>
            <a:pPr marL="0" indent="0" algn="r" rtl="1">
              <a:buNone/>
            </a:pPr>
            <a:r>
              <a:rPr lang="ar-SA" sz="1400" dirty="0"/>
              <a:t>امروزه هر خانه ای می بایست مجهز به حداقل یک حسگر شناسایی دود به آزاء هر طبقه باشد. حسگرهای شناسایی دود هشدارهای لازم را پیش از وقوع هر آتش سوزی ارسال می کنند. شما باید قادر باشید صدای آلارم را در داخل اطاق خواب با درهای بسته بشنوید. باطری می بایست بطور معمول سالی یکبار تعویض شوند. حسگر شناسایی دود خود را با فشار دگمه تست آزمایش کنید .</a:t>
            </a:r>
            <a:endParaRPr lang="en-US" sz="1400" dirty="0"/>
          </a:p>
        </p:txBody>
      </p:sp>
      <p:pic>
        <p:nvPicPr>
          <p:cNvPr id="13" name="Bilde 12"/>
          <p:cNvPicPr>
            <a:picLocks noChangeAspect="1"/>
          </p:cNvPicPr>
          <p:nvPr/>
        </p:nvPicPr>
        <p:blipFill>
          <a:blip r:embed="rId4"/>
          <a:stretch>
            <a:fillRect/>
          </a:stretch>
        </p:blipFill>
        <p:spPr>
          <a:xfrm>
            <a:off x="611560" y="3360506"/>
            <a:ext cx="1969252" cy="1428819"/>
          </a:xfrm>
          <a:prstGeom prst="rect">
            <a:avLst/>
          </a:prstGeom>
        </p:spPr>
      </p:pic>
      <p:pic>
        <p:nvPicPr>
          <p:cNvPr id="14" name="Bilde 13"/>
          <p:cNvPicPr>
            <a:picLocks noChangeAspect="1"/>
          </p:cNvPicPr>
          <p:nvPr/>
        </p:nvPicPr>
        <p:blipFill>
          <a:blip r:embed="rId5"/>
          <a:stretch>
            <a:fillRect/>
          </a:stretch>
        </p:blipFill>
        <p:spPr>
          <a:xfrm>
            <a:off x="2771800" y="3690133"/>
            <a:ext cx="1969252" cy="1766105"/>
          </a:xfrm>
          <a:prstGeom prst="rect">
            <a:avLst/>
          </a:prstGeom>
        </p:spPr>
      </p:pic>
    </p:spTree>
    <p:extLst>
      <p:ext uri="{BB962C8B-B14F-4D97-AF65-F5344CB8AC3E}">
        <p14:creationId xmlns:p14="http://schemas.microsoft.com/office/powerpoint/2010/main" val="24866556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pPr algn="r" rtl="1"/>
            <a:r>
              <a:rPr lang="fa-IR" dirty="0"/>
              <a:t>تجهیزات اجباری برای اطفاء حریق</a:t>
            </a:r>
            <a:endParaRPr lang="en-US" dirty="0"/>
          </a:p>
        </p:txBody>
      </p:sp>
      <p:sp>
        <p:nvSpPr>
          <p:cNvPr id="5" name="Plassholder for innhold 4"/>
          <p:cNvSpPr>
            <a:spLocks noGrp="1"/>
          </p:cNvSpPr>
          <p:nvPr>
            <p:ph idx="1"/>
          </p:nvPr>
        </p:nvSpPr>
        <p:spPr>
          <a:xfrm>
            <a:off x="2771800" y="3917816"/>
            <a:ext cx="6264696" cy="1682854"/>
          </a:xfrm>
        </p:spPr>
        <p:txBody>
          <a:bodyPr anchor="ctr">
            <a:normAutofit/>
          </a:bodyPr>
          <a:lstStyle/>
          <a:p>
            <a:pPr marL="0" indent="0" algn="r" rtl="1">
              <a:buNone/>
            </a:pPr>
            <a:r>
              <a:rPr lang="ar-SA" sz="1600" dirty="0"/>
              <a:t>هرخانه باید دارای یک شلنگ آتش نشانی ویا یک کپسول اطفاء حریق باشد. به شما توصیه می شود هردو را داشته باشید. تجهیزات اطفاء حریق می بایست به آسانی در دسترس باشند. هرکسی که در منزل ساکن است باید محل تجهیزات اطفاء حریق را بداند. دستورالعملهای نحوۀ استفاده از تجهیزات اطفاء حریق را بدقت بخوانید.</a:t>
            </a:r>
            <a:endParaRPr lang="en-US" sz="1600" dirty="0"/>
          </a:p>
        </p:txBody>
      </p:sp>
      <p:pic>
        <p:nvPicPr>
          <p:cNvPr id="8" name="Bilde 7"/>
          <p:cNvPicPr>
            <a:picLocks noChangeAspect="1"/>
          </p:cNvPicPr>
          <p:nvPr/>
        </p:nvPicPr>
        <p:blipFill>
          <a:blip r:embed="rId2"/>
          <a:stretch>
            <a:fillRect/>
          </a:stretch>
        </p:blipFill>
        <p:spPr>
          <a:xfrm>
            <a:off x="755576" y="1643122"/>
            <a:ext cx="1988196" cy="1865516"/>
          </a:xfrm>
          <a:prstGeom prst="rect">
            <a:avLst/>
          </a:prstGeom>
        </p:spPr>
      </p:pic>
      <p:pic>
        <p:nvPicPr>
          <p:cNvPr id="10" name="Bilde 9"/>
          <p:cNvPicPr>
            <a:picLocks noChangeAspect="1"/>
          </p:cNvPicPr>
          <p:nvPr/>
        </p:nvPicPr>
        <p:blipFill>
          <a:blip r:embed="rId3"/>
          <a:stretch>
            <a:fillRect/>
          </a:stretch>
        </p:blipFill>
        <p:spPr>
          <a:xfrm>
            <a:off x="3577902" y="2060848"/>
            <a:ext cx="1988196" cy="1681515"/>
          </a:xfrm>
          <a:prstGeom prst="rect">
            <a:avLst/>
          </a:prstGeom>
        </p:spPr>
      </p:pic>
      <p:pic>
        <p:nvPicPr>
          <p:cNvPr id="11" name="Bilde 10"/>
          <p:cNvPicPr>
            <a:picLocks noChangeAspect="1"/>
          </p:cNvPicPr>
          <p:nvPr/>
        </p:nvPicPr>
        <p:blipFill>
          <a:blip r:embed="rId4"/>
          <a:stretch>
            <a:fillRect/>
          </a:stretch>
        </p:blipFill>
        <p:spPr>
          <a:xfrm>
            <a:off x="6397143" y="1947642"/>
            <a:ext cx="1991281" cy="1560996"/>
          </a:xfrm>
          <a:prstGeom prst="rect">
            <a:avLst/>
          </a:prstGeom>
        </p:spPr>
      </p:pic>
    </p:spTree>
    <p:extLst>
      <p:ext uri="{BB962C8B-B14F-4D97-AF65-F5344CB8AC3E}">
        <p14:creationId xmlns:p14="http://schemas.microsoft.com/office/powerpoint/2010/main" val="408903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pPr algn="r" rtl="1"/>
            <a:r>
              <a:rPr lang="fa-IR" dirty="0"/>
              <a:t>پیشگیری از وقوع آتش سوزی 1</a:t>
            </a:r>
            <a:endParaRPr lang="en-US" dirty="0"/>
          </a:p>
        </p:txBody>
      </p:sp>
      <p:sp>
        <p:nvSpPr>
          <p:cNvPr id="5" name="Plassholder for innhold 4"/>
          <p:cNvSpPr>
            <a:spLocks noGrp="1"/>
          </p:cNvSpPr>
          <p:nvPr>
            <p:ph idx="1"/>
          </p:nvPr>
        </p:nvSpPr>
        <p:spPr>
          <a:xfrm>
            <a:off x="2772192" y="3968397"/>
            <a:ext cx="5976664" cy="1692851"/>
          </a:xfrm>
        </p:spPr>
        <p:txBody>
          <a:bodyPr anchor="ctr">
            <a:noAutofit/>
          </a:bodyPr>
          <a:lstStyle/>
          <a:p>
            <a:pPr marL="0" indent="0" algn="r">
              <a:buNone/>
            </a:pPr>
            <a:r>
              <a:rPr lang="ar-SA" sz="1600" dirty="0"/>
              <a:t>هنگامی که اجاق گاز روشن است مراقب آن باشید. اگر پختن را متوقف  کرده اید تمام شیرها  را خوب ببندید. یک آلارم و یا داستگاه بستن اتوماتیک شیراجاق گازرا نصب کنید. هنگام کاربا شعلۀ باز خیلی مراقب باشید. هرگز اتاق را با یک شمع روشن ترک نکنید. شمع روشن نباید در نزدیکی مواد قابل اشتعال باشند. همۀ خاکسترها را در محلی امن  تخیله کنید. خاکستر داغ را در سطل آشغال خالی نکنید.</a:t>
            </a:r>
            <a:endParaRPr lang="en-GB" sz="1600" dirty="0"/>
          </a:p>
        </p:txBody>
      </p:sp>
      <p:pic>
        <p:nvPicPr>
          <p:cNvPr id="3" name="Bilde 2"/>
          <p:cNvPicPr>
            <a:picLocks noChangeAspect="1"/>
          </p:cNvPicPr>
          <p:nvPr/>
        </p:nvPicPr>
        <p:blipFill>
          <a:blip r:embed="rId2"/>
          <a:stretch>
            <a:fillRect/>
          </a:stretch>
        </p:blipFill>
        <p:spPr>
          <a:xfrm>
            <a:off x="1752550" y="1556792"/>
            <a:ext cx="2107863" cy="1688040"/>
          </a:xfrm>
          <a:prstGeom prst="rect">
            <a:avLst/>
          </a:prstGeom>
        </p:spPr>
      </p:pic>
      <p:pic>
        <p:nvPicPr>
          <p:cNvPr id="6" name="Bilde 5"/>
          <p:cNvPicPr>
            <a:picLocks noChangeAspect="1"/>
          </p:cNvPicPr>
          <p:nvPr/>
        </p:nvPicPr>
        <p:blipFill>
          <a:blip r:embed="rId3"/>
          <a:stretch>
            <a:fillRect/>
          </a:stretch>
        </p:blipFill>
        <p:spPr>
          <a:xfrm>
            <a:off x="459821" y="3244832"/>
            <a:ext cx="1943951" cy="1572433"/>
          </a:xfrm>
          <a:prstGeom prst="rect">
            <a:avLst/>
          </a:prstGeom>
        </p:spPr>
      </p:pic>
      <p:pic>
        <p:nvPicPr>
          <p:cNvPr id="7" name="Bilde 6"/>
          <p:cNvPicPr>
            <a:picLocks noChangeAspect="1"/>
          </p:cNvPicPr>
          <p:nvPr/>
        </p:nvPicPr>
        <p:blipFill>
          <a:blip r:embed="rId4"/>
          <a:stretch>
            <a:fillRect/>
          </a:stretch>
        </p:blipFill>
        <p:spPr>
          <a:xfrm>
            <a:off x="4174414" y="1785086"/>
            <a:ext cx="1883785" cy="1862295"/>
          </a:xfrm>
          <a:prstGeom prst="rect">
            <a:avLst/>
          </a:prstGeom>
        </p:spPr>
      </p:pic>
      <p:pic>
        <p:nvPicPr>
          <p:cNvPr id="12" name="Bilde 11"/>
          <p:cNvPicPr>
            <a:picLocks noChangeAspect="1"/>
          </p:cNvPicPr>
          <p:nvPr/>
        </p:nvPicPr>
        <p:blipFill>
          <a:blip r:embed="rId5"/>
          <a:stretch>
            <a:fillRect/>
          </a:stretch>
        </p:blipFill>
        <p:spPr>
          <a:xfrm>
            <a:off x="6372200" y="1785086"/>
            <a:ext cx="1862042" cy="1782610"/>
          </a:xfrm>
          <a:prstGeom prst="rect">
            <a:avLst/>
          </a:prstGeom>
        </p:spPr>
      </p:pic>
    </p:spTree>
    <p:extLst>
      <p:ext uri="{BB962C8B-B14F-4D97-AF65-F5344CB8AC3E}">
        <p14:creationId xmlns:p14="http://schemas.microsoft.com/office/powerpoint/2010/main" val="2666552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467544" y="476672"/>
            <a:ext cx="8082000" cy="611755"/>
          </a:xfrm>
        </p:spPr>
        <p:txBody>
          <a:bodyPr/>
          <a:lstStyle/>
          <a:p>
            <a:pPr algn="r" rtl="1"/>
            <a:r>
              <a:rPr lang="fa-IR" dirty="0"/>
              <a:t>پیشگیری از وقوع آتش سوزی </a:t>
            </a:r>
            <a:r>
              <a:rPr lang="en-US" dirty="0"/>
              <a:t>2</a:t>
            </a:r>
          </a:p>
        </p:txBody>
      </p:sp>
      <p:sp>
        <p:nvSpPr>
          <p:cNvPr id="5" name="Plassholder for innhold 4"/>
          <p:cNvSpPr>
            <a:spLocks noGrp="1"/>
          </p:cNvSpPr>
          <p:nvPr>
            <p:ph idx="1"/>
          </p:nvPr>
        </p:nvSpPr>
        <p:spPr>
          <a:xfrm>
            <a:off x="5364088" y="2132856"/>
            <a:ext cx="3384376" cy="3205099"/>
          </a:xfrm>
        </p:spPr>
        <p:txBody>
          <a:bodyPr anchor="ctr">
            <a:noAutofit/>
          </a:bodyPr>
          <a:lstStyle/>
          <a:p>
            <a:pPr marL="0" indent="0" algn="r" rtl="1">
              <a:buNone/>
            </a:pPr>
            <a:r>
              <a:rPr lang="ar-SA" sz="1600" dirty="0"/>
              <a:t>همیشه پیش از ترک منزل و یا پیش از خواب، ماشین لباسشویی و خشک کن های چرخشی را خاموش کنید. تنها برقکارهای واجدشرایط مجاز به نصب و تعمیر تجهیزات و تأسیسات برقی هستند. مصالح ساختمانی ، جعبه های مقوایی وسایر زباله های بجا مانده در محل آتش سوزی اغلب نشانۀ آن است که آتش سوزی عمدی آغاز شده است. مطمئن شوید که زیرپله ها و گاراژ ها عاری از مواد قابل اشتعال  هستند. همیشه کانتینرهای زباله را دور از ساختمانها قرار دهید.</a:t>
            </a:r>
            <a:endParaRPr lang="en-US" sz="1600" dirty="0"/>
          </a:p>
        </p:txBody>
      </p:sp>
      <p:pic>
        <p:nvPicPr>
          <p:cNvPr id="2" name="Bilde 1"/>
          <p:cNvPicPr>
            <a:picLocks noChangeAspect="1"/>
          </p:cNvPicPr>
          <p:nvPr/>
        </p:nvPicPr>
        <p:blipFill>
          <a:blip r:embed="rId2"/>
          <a:stretch>
            <a:fillRect/>
          </a:stretch>
        </p:blipFill>
        <p:spPr>
          <a:xfrm>
            <a:off x="897470" y="3714065"/>
            <a:ext cx="1991282" cy="1731159"/>
          </a:xfrm>
          <a:prstGeom prst="rect">
            <a:avLst/>
          </a:prstGeom>
        </p:spPr>
      </p:pic>
      <p:pic>
        <p:nvPicPr>
          <p:cNvPr id="10" name="Bilde 9"/>
          <p:cNvPicPr>
            <a:picLocks noChangeAspect="1"/>
          </p:cNvPicPr>
          <p:nvPr/>
        </p:nvPicPr>
        <p:blipFill>
          <a:blip r:embed="rId3"/>
          <a:stretch>
            <a:fillRect/>
          </a:stretch>
        </p:blipFill>
        <p:spPr>
          <a:xfrm>
            <a:off x="2771800" y="2561938"/>
            <a:ext cx="1991281" cy="1389434"/>
          </a:xfrm>
          <a:prstGeom prst="rect">
            <a:avLst/>
          </a:prstGeom>
        </p:spPr>
      </p:pic>
      <p:pic>
        <p:nvPicPr>
          <p:cNvPr id="9" name="Bilde 8"/>
          <p:cNvPicPr>
            <a:picLocks noChangeAspect="1"/>
          </p:cNvPicPr>
          <p:nvPr/>
        </p:nvPicPr>
        <p:blipFill>
          <a:blip r:embed="rId4"/>
          <a:stretch>
            <a:fillRect/>
          </a:stretch>
        </p:blipFill>
        <p:spPr>
          <a:xfrm>
            <a:off x="611560" y="1748920"/>
            <a:ext cx="2030336" cy="1775804"/>
          </a:xfrm>
          <a:prstGeom prst="rect">
            <a:avLst/>
          </a:prstGeom>
        </p:spPr>
      </p:pic>
    </p:spTree>
    <p:extLst>
      <p:ext uri="{BB962C8B-B14F-4D97-AF65-F5344CB8AC3E}">
        <p14:creationId xmlns:p14="http://schemas.microsoft.com/office/powerpoint/2010/main" val="3958859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p:cNvPicPr>
            <a:picLocks noChangeAspect="1"/>
          </p:cNvPicPr>
          <p:nvPr/>
        </p:nvPicPr>
        <p:blipFill>
          <a:blip r:embed="rId2"/>
          <a:stretch>
            <a:fillRect/>
          </a:stretch>
        </p:blipFill>
        <p:spPr>
          <a:xfrm>
            <a:off x="304822" y="3553824"/>
            <a:ext cx="2317121" cy="1474194"/>
          </a:xfrm>
          <a:prstGeom prst="rect">
            <a:avLst/>
          </a:prstGeom>
        </p:spPr>
      </p:pic>
      <p:sp>
        <p:nvSpPr>
          <p:cNvPr id="4" name="Tittel 3"/>
          <p:cNvSpPr>
            <a:spLocks noGrp="1"/>
          </p:cNvSpPr>
          <p:nvPr>
            <p:ph type="title"/>
          </p:nvPr>
        </p:nvSpPr>
        <p:spPr/>
        <p:txBody>
          <a:bodyPr/>
          <a:lstStyle/>
          <a:p>
            <a:pPr algn="r" rtl="1"/>
            <a:r>
              <a:rPr lang="ar-SA" dirty="0"/>
              <a:t>بهنگام وقوع آتش سوزی چه باید کرد</a:t>
            </a:r>
            <a:endParaRPr lang="en-US" dirty="0"/>
          </a:p>
        </p:txBody>
      </p:sp>
      <p:sp>
        <p:nvSpPr>
          <p:cNvPr id="5" name="Plassholder for innhold 4"/>
          <p:cNvSpPr>
            <a:spLocks noGrp="1"/>
          </p:cNvSpPr>
          <p:nvPr>
            <p:ph idx="1"/>
          </p:nvPr>
        </p:nvSpPr>
        <p:spPr>
          <a:xfrm>
            <a:off x="6156174" y="980728"/>
            <a:ext cx="2880321" cy="5688632"/>
          </a:xfrm>
        </p:spPr>
        <p:txBody>
          <a:bodyPr anchor="ctr">
            <a:noAutofit/>
          </a:bodyPr>
          <a:lstStyle/>
          <a:p>
            <a:pPr marL="0" lvl="0" indent="0" algn="r">
              <a:buNone/>
            </a:pPr>
            <a:r>
              <a:rPr lang="ar-EG" sz="1300" dirty="0"/>
              <a:t>1) </a:t>
            </a:r>
            <a:r>
              <a:rPr lang="fa-IR" sz="1400" dirty="0"/>
              <a:t>نجات</a:t>
            </a:r>
            <a:endParaRPr lang="en-US" sz="1400" dirty="0"/>
          </a:p>
          <a:p>
            <a:pPr marL="0" indent="0" algn="r">
              <a:buNone/>
            </a:pPr>
            <a:r>
              <a:rPr lang="ar-SA" sz="1400" dirty="0"/>
              <a:t>مطمئن شوید همه افراد بسلامت از محل خارج شده اند. فرار از میان دود خطرناک است . درها را ببندید و بسوی محل تجمع که قبلاً در نظر گرفتید بروید </a:t>
            </a:r>
            <a:endParaRPr lang="nb-NO" sz="1400" dirty="0"/>
          </a:p>
          <a:p>
            <a:pPr marL="0" indent="0" algn="r">
              <a:buNone/>
            </a:pPr>
            <a:endParaRPr lang="en-US" sz="1400" dirty="0"/>
          </a:p>
          <a:p>
            <a:pPr marL="0" indent="0" algn="r">
              <a:buNone/>
            </a:pPr>
            <a:r>
              <a:rPr lang="ar-EG" sz="1300" dirty="0"/>
              <a:t>2)</a:t>
            </a:r>
            <a:r>
              <a:rPr lang="ar-SA" sz="1400" dirty="0"/>
              <a:t> اطلاع</a:t>
            </a:r>
            <a:endParaRPr lang="ar-EG" sz="1400" dirty="0"/>
          </a:p>
          <a:p>
            <a:pPr marL="0" indent="0" algn="r">
              <a:buNone/>
            </a:pPr>
            <a:r>
              <a:rPr lang="ar-SA" sz="1400" dirty="0"/>
              <a:t>سرویس آتش نشانی را از طریق شماره اروژانسی 110 مطلع کنید . نشانی دقیق  ساختمان آتش گرفته را بدهید.</a:t>
            </a:r>
            <a:endParaRPr lang="nb-NO" sz="1400" dirty="0"/>
          </a:p>
          <a:p>
            <a:pPr marL="0" indent="0" algn="r">
              <a:buNone/>
            </a:pPr>
            <a:endParaRPr lang="en-US" sz="1400" dirty="0"/>
          </a:p>
          <a:p>
            <a:pPr marL="0" indent="0" algn="r">
              <a:buNone/>
            </a:pPr>
            <a:r>
              <a:rPr lang="ar-EG" sz="1300" dirty="0"/>
              <a:t>3)</a:t>
            </a:r>
            <a:r>
              <a:rPr lang="ar-SA" sz="1400" dirty="0"/>
              <a:t> اطفاء</a:t>
            </a:r>
            <a:endParaRPr lang="ar-EG" sz="1400" dirty="0"/>
          </a:p>
          <a:p>
            <a:pPr marL="0" indent="0" algn="r">
              <a:buNone/>
            </a:pPr>
            <a:r>
              <a:rPr lang="ar-SA" sz="1400" dirty="0"/>
              <a:t>اگر آتش هنوز خیلی بزرگ نشده است سعی کنید آن را با شلنگ آتش نشانی یا کپسول اطفاء حریق خاموش کنید. خودتان را به خطر نیندازید. دود بسیار سمی است . </a:t>
            </a:r>
            <a:endParaRPr lang="en-US" sz="1400" dirty="0"/>
          </a:p>
          <a:p>
            <a:pPr marL="0" indent="0" algn="r">
              <a:buNone/>
            </a:pPr>
            <a:endParaRPr lang="en-US" sz="1400" dirty="0"/>
          </a:p>
          <a:p>
            <a:pPr marL="0" indent="0" algn="r">
              <a:buNone/>
            </a:pPr>
            <a:r>
              <a:rPr lang="ar-SA" sz="1400" dirty="0"/>
              <a:t>ارزیابی شما از موقعیت تعیین کنندۀ ترتیب مراحلی است که شما تصمیمم به اجراء آن می گیرید بهتر است بطور منظم تمرینات مقابله با آتش را برگزار کنید تا هرکس بداند موقع آتش سوزی چه باید بکند.</a:t>
            </a:r>
            <a:endParaRPr lang="en-US" sz="1400" dirty="0"/>
          </a:p>
          <a:p>
            <a:pPr marL="0" indent="0" algn="r">
              <a:buNone/>
            </a:pPr>
            <a:endParaRPr lang="nb-NO" sz="1300" dirty="0"/>
          </a:p>
        </p:txBody>
      </p:sp>
      <p:pic>
        <p:nvPicPr>
          <p:cNvPr id="3" name="Bilde 2"/>
          <p:cNvPicPr>
            <a:picLocks noChangeAspect="1"/>
          </p:cNvPicPr>
          <p:nvPr/>
        </p:nvPicPr>
        <p:blipFill>
          <a:blip r:embed="rId3"/>
          <a:stretch>
            <a:fillRect/>
          </a:stretch>
        </p:blipFill>
        <p:spPr>
          <a:xfrm>
            <a:off x="858153" y="1563069"/>
            <a:ext cx="2656839" cy="1863262"/>
          </a:xfrm>
          <a:prstGeom prst="rect">
            <a:avLst/>
          </a:prstGeom>
        </p:spPr>
      </p:pic>
      <p:pic>
        <p:nvPicPr>
          <p:cNvPr id="6" name="Bilde 5"/>
          <p:cNvPicPr>
            <a:picLocks noChangeAspect="1"/>
          </p:cNvPicPr>
          <p:nvPr/>
        </p:nvPicPr>
        <p:blipFill>
          <a:blip r:embed="rId4"/>
          <a:stretch>
            <a:fillRect/>
          </a:stretch>
        </p:blipFill>
        <p:spPr>
          <a:xfrm>
            <a:off x="2061634" y="4437469"/>
            <a:ext cx="1995059" cy="1854752"/>
          </a:xfrm>
          <a:prstGeom prst="rect">
            <a:avLst/>
          </a:prstGeom>
        </p:spPr>
      </p:pic>
      <p:pic>
        <p:nvPicPr>
          <p:cNvPr id="7" name="Bilde 6"/>
          <p:cNvPicPr>
            <a:picLocks noChangeAspect="1"/>
          </p:cNvPicPr>
          <p:nvPr/>
        </p:nvPicPr>
        <p:blipFill>
          <a:blip r:embed="rId5"/>
          <a:stretch>
            <a:fillRect/>
          </a:stretch>
        </p:blipFill>
        <p:spPr>
          <a:xfrm>
            <a:off x="2886527" y="3196572"/>
            <a:ext cx="1251108" cy="1196550"/>
          </a:xfrm>
          <a:prstGeom prst="rect">
            <a:avLst/>
          </a:prstGeom>
        </p:spPr>
      </p:pic>
      <p:pic>
        <p:nvPicPr>
          <p:cNvPr id="8" name="Bilde 7"/>
          <p:cNvPicPr>
            <a:picLocks noChangeAspect="1"/>
          </p:cNvPicPr>
          <p:nvPr/>
        </p:nvPicPr>
        <p:blipFill>
          <a:blip r:embed="rId6"/>
          <a:stretch>
            <a:fillRect/>
          </a:stretch>
        </p:blipFill>
        <p:spPr>
          <a:xfrm>
            <a:off x="4139952" y="2229179"/>
            <a:ext cx="1650289" cy="1368152"/>
          </a:xfrm>
          <a:prstGeom prst="rect">
            <a:avLst/>
          </a:prstGeom>
        </p:spPr>
      </p:pic>
      <p:pic>
        <p:nvPicPr>
          <p:cNvPr id="12" name="Bilde 11"/>
          <p:cNvPicPr>
            <a:picLocks noChangeAspect="1"/>
          </p:cNvPicPr>
          <p:nvPr/>
        </p:nvPicPr>
        <p:blipFill>
          <a:blip r:embed="rId7"/>
          <a:stretch>
            <a:fillRect/>
          </a:stretch>
        </p:blipFill>
        <p:spPr>
          <a:xfrm>
            <a:off x="4242529" y="4364169"/>
            <a:ext cx="1520363" cy="1294926"/>
          </a:xfrm>
          <a:prstGeom prst="rect">
            <a:avLst/>
          </a:prstGeom>
        </p:spPr>
      </p:pic>
    </p:spTree>
    <p:extLst>
      <p:ext uri="{BB962C8B-B14F-4D97-AF65-F5344CB8AC3E}">
        <p14:creationId xmlns:p14="http://schemas.microsoft.com/office/powerpoint/2010/main" val="13543912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lstStyle/>
          <a:p>
            <a:pPr algn="r"/>
            <a:r>
              <a:rPr lang="ku-Arab-IQ" dirty="0"/>
              <a:t>پیشگیری از بروز سوختگی در اطفال</a:t>
            </a:r>
            <a:endParaRPr lang="nb-NO" dirty="0"/>
          </a:p>
        </p:txBody>
      </p:sp>
      <p:sp>
        <p:nvSpPr>
          <p:cNvPr id="3" name="Plassholder for innhold 2">
            <a:extLst>
              <a:ext uri="{FF2B5EF4-FFF2-40B4-BE49-F238E27FC236}">
                <a16:creationId xmlns:a16="http://schemas.microsoft.com/office/drawing/2014/main" id="{8152FE22-F8AC-B947-902B-67CD13EA3F2D}"/>
              </a:ext>
            </a:extLst>
          </p:cNvPr>
          <p:cNvSpPr>
            <a:spLocks noGrp="1"/>
          </p:cNvSpPr>
          <p:nvPr>
            <p:ph idx="1"/>
          </p:nvPr>
        </p:nvSpPr>
        <p:spPr>
          <a:xfrm>
            <a:off x="522287" y="1152000"/>
            <a:ext cx="8082000" cy="4860000"/>
          </a:xfrm>
        </p:spPr>
        <p:txBody>
          <a:bodyPr>
            <a:normAutofit/>
          </a:bodyPr>
          <a:lstStyle/>
          <a:p>
            <a:pPr marL="0" indent="0">
              <a:buNone/>
            </a:pPr>
            <a:endParaRPr lang="nb-NO" dirty="0"/>
          </a:p>
          <a:p>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1400" dirty="0"/>
          </a:p>
          <a:p>
            <a:pPr marL="0" lvl="0" indent="0" algn="r">
              <a:lnSpc>
                <a:spcPct val="107000"/>
              </a:lnSpc>
              <a:spcBef>
                <a:spcPts val="0"/>
              </a:spcBef>
              <a:spcAft>
                <a:spcPts val="800"/>
              </a:spcAft>
              <a:buNone/>
            </a:pPr>
            <a:r>
              <a:rPr lang="ku-Arab-IQ" sz="1400" b="1" dirty="0">
                <a:solidFill>
                  <a:prstClr val="black"/>
                </a:solidFill>
                <a:latin typeface="Calibri" panose="020F0502020204030204" pitchFamily="34" charset="0"/>
                <a:ea typeface="Calibri" panose="020F0502020204030204" pitchFamily="34" charset="0"/>
              </a:rPr>
              <a:t>٠</a:t>
            </a:r>
            <a:r>
              <a:rPr lang="ku-Arab-IQ" sz="1400" dirty="0">
                <a:solidFill>
                  <a:prstClr val="black"/>
                </a:solidFill>
                <a:latin typeface="Calibri" panose="020F0502020204030204" pitchFamily="34" charset="0"/>
                <a:ea typeface="Calibri" panose="020F0502020204030204" pitchFamily="34" charset="0"/>
              </a:rPr>
              <a:t> </a:t>
            </a:r>
            <a:r>
              <a:rPr lang="fa-IR" sz="1400" dirty="0">
                <a:solidFill>
                  <a:prstClr val="black"/>
                </a:solidFill>
                <a:latin typeface="Calibri" panose="020F0502020204030204" pitchFamily="34" charset="0"/>
                <a:ea typeface="Calibri" panose="020F0502020204030204" pitchFamily="34" charset="0"/>
              </a:rPr>
              <a:t>در </a:t>
            </a:r>
            <a:r>
              <a:rPr lang="ku-Arab-IQ" sz="1400" dirty="0">
                <a:solidFill>
                  <a:prstClr val="black"/>
                </a:solidFill>
                <a:latin typeface="Calibri" panose="020F0502020204030204" pitchFamily="34" charset="0"/>
                <a:ea typeface="Calibri" panose="020F0502020204030204" pitchFamily="34" charset="0"/>
              </a:rPr>
              <a:t>زمان</a:t>
            </a:r>
            <a:r>
              <a:rPr lang="fa-IR" sz="1400" dirty="0">
                <a:solidFill>
                  <a:prstClr val="black"/>
                </a:solidFill>
                <a:latin typeface="Calibri" panose="020F0502020204030204" pitchFamily="34" charset="0"/>
                <a:ea typeface="Calibri" panose="020F0502020204030204" pitchFamily="34" charset="0"/>
              </a:rPr>
              <a:t> شیر</a:t>
            </a:r>
            <a:r>
              <a:rPr lang="ku-Arab-IQ" sz="1400" dirty="0">
                <a:solidFill>
                  <a:prstClr val="black"/>
                </a:solidFill>
                <a:latin typeface="Calibri" panose="020F0502020204030204" pitchFamily="34" charset="0"/>
                <a:ea typeface="Calibri" panose="020F0502020204030204" pitchFamily="34" charset="0"/>
              </a:rPr>
              <a:t>دادن</a:t>
            </a:r>
            <a:r>
              <a:rPr lang="fa-IR" sz="1400" dirty="0">
                <a:solidFill>
                  <a:prstClr val="black"/>
                </a:solidFill>
                <a:latin typeface="Calibri" panose="020F0502020204030204" pitchFamily="34" charset="0"/>
                <a:ea typeface="Calibri" panose="020F0502020204030204" pitchFamily="34" charset="0"/>
              </a:rPr>
              <a:t> یا بغل کردن </a:t>
            </a:r>
            <a:r>
              <a:rPr lang="ku-Arab-IQ" sz="1400" dirty="0">
                <a:solidFill>
                  <a:prstClr val="black"/>
                </a:solidFill>
                <a:latin typeface="Calibri" panose="020F0502020204030204" pitchFamily="34" charset="0"/>
                <a:ea typeface="Calibri" panose="020F0502020204030204" pitchFamily="34" charset="0"/>
              </a:rPr>
              <a:t>طفل</a:t>
            </a:r>
            <a:r>
              <a:rPr lang="fa-IR" sz="1400" dirty="0">
                <a:solidFill>
                  <a:prstClr val="black"/>
                </a:solidFill>
                <a:latin typeface="Calibri" panose="020F0502020204030204" pitchFamily="34" charset="0"/>
                <a:ea typeface="Calibri" panose="020F0502020204030204" pitchFamily="34" charset="0"/>
              </a:rPr>
              <a:t> از نوشیدنی های گرم </a:t>
            </a:r>
            <a:r>
              <a:rPr lang="ku-Arab-IQ" sz="1400" dirty="0">
                <a:solidFill>
                  <a:prstClr val="black"/>
                </a:solidFill>
                <a:latin typeface="Calibri" panose="020F0502020204030204" pitchFamily="34" charset="0"/>
                <a:ea typeface="Calibri" panose="020F0502020204030204" pitchFamily="34" charset="0"/>
              </a:rPr>
              <a:t>دوری</a:t>
            </a:r>
            <a:r>
              <a:rPr lang="fa-IR" sz="1400" dirty="0">
                <a:solidFill>
                  <a:prstClr val="black"/>
                </a:solidFill>
                <a:latin typeface="Calibri" panose="020F0502020204030204" pitchFamily="34" charset="0"/>
                <a:ea typeface="Calibri" panose="020F0502020204030204" pitchFamily="34" charset="0"/>
              </a:rPr>
              <a:t> کنید</a:t>
            </a:r>
            <a:r>
              <a:rPr lang="ku-Arab-IQ" sz="1400" dirty="0">
                <a:solidFill>
                  <a:prstClr val="black"/>
                </a:solidFill>
                <a:latin typeface="Calibri" panose="020F0502020204030204" pitchFamily="34" charset="0"/>
                <a:ea typeface="Calibri" panose="020F0502020204030204" pitchFamily="34" charset="0"/>
              </a:rPr>
              <a:t>.</a:t>
            </a:r>
            <a:endParaRPr lang="nb-NO" sz="14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indent="0">
              <a:buNone/>
            </a:pPr>
            <a:endParaRPr lang="nb-NO" sz="1400" dirty="0"/>
          </a:p>
          <a:p>
            <a:pPr marL="0" lvl="0" indent="0" algn="r">
              <a:lnSpc>
                <a:spcPct val="107000"/>
              </a:lnSpc>
              <a:spcBef>
                <a:spcPts val="0"/>
              </a:spcBef>
              <a:spcAft>
                <a:spcPts val="800"/>
              </a:spcAft>
              <a:buNone/>
            </a:pPr>
            <a:r>
              <a:rPr lang="ku-Arab-IQ" sz="1400" b="1" dirty="0">
                <a:solidFill>
                  <a:prstClr val="black"/>
                </a:solidFill>
                <a:ea typeface="Calibri" panose="020F0502020204030204" pitchFamily="34" charset="0"/>
              </a:rPr>
              <a:t>٠</a:t>
            </a:r>
            <a:r>
              <a:rPr lang="ku-Arab-IQ" sz="1400" dirty="0">
                <a:solidFill>
                  <a:prstClr val="black"/>
                </a:solidFill>
                <a:ea typeface="Calibri" panose="020F0502020204030204" pitchFamily="34" charset="0"/>
              </a:rPr>
              <a:t> </a:t>
            </a:r>
            <a:r>
              <a:rPr lang="fa-IR" sz="1400" dirty="0">
                <a:solidFill>
                  <a:prstClr val="black"/>
                </a:solidFill>
                <a:ea typeface="Calibri" panose="020F0502020204030204" pitchFamily="34" charset="0"/>
              </a:rPr>
              <a:t>مطمئن شوید کە </a:t>
            </a:r>
            <a:r>
              <a:rPr lang="ku-Arab-IQ" sz="1400" dirty="0">
                <a:solidFill>
                  <a:prstClr val="black"/>
                </a:solidFill>
                <a:ea typeface="Calibri" panose="020F0502020204030204" pitchFamily="34" charset="0"/>
              </a:rPr>
              <a:t>طفل</a:t>
            </a:r>
            <a:r>
              <a:rPr lang="fa-IR" sz="1400" dirty="0">
                <a:solidFill>
                  <a:prstClr val="black"/>
                </a:solidFill>
                <a:ea typeface="Calibri" panose="020F0502020204030204" pitchFamily="34" charset="0"/>
              </a:rPr>
              <a:t> دسترسی بە سطوح داغ مثل شومینە، </a:t>
            </a:r>
            <a:r>
              <a:rPr lang="ku-Arab-IQ" sz="1400" dirty="0">
                <a:solidFill>
                  <a:prstClr val="black"/>
                </a:solidFill>
                <a:ea typeface="Calibri" panose="020F0502020204030204" pitchFamily="34" charset="0"/>
              </a:rPr>
              <a:t>بخاری برقی دیواری</a:t>
            </a:r>
            <a:r>
              <a:rPr lang="fa-IR" sz="1400" dirty="0">
                <a:solidFill>
                  <a:prstClr val="black"/>
                </a:solidFill>
                <a:ea typeface="Calibri" panose="020F0502020204030204" pitchFamily="34" charset="0"/>
              </a:rPr>
              <a:t>، اجاق</a:t>
            </a:r>
            <a:r>
              <a:rPr lang="ku-Arab-IQ" sz="1400" dirty="0">
                <a:solidFill>
                  <a:prstClr val="black"/>
                </a:solidFill>
                <a:ea typeface="Calibri" panose="020F0502020204030204" pitchFamily="34" charset="0"/>
              </a:rPr>
              <a:t> و وسایل </a:t>
            </a:r>
            <a:r>
              <a:rPr lang="fa-IR" sz="1400" dirty="0">
                <a:solidFill>
                  <a:prstClr val="black"/>
                </a:solidFill>
                <a:ea typeface="Calibri" panose="020F0502020204030204" pitchFamily="34" charset="0"/>
              </a:rPr>
              <a:t>مشابە را</a:t>
            </a:r>
            <a:r>
              <a:rPr lang="ku-Arab-IQ" sz="1400" dirty="0">
                <a:solidFill>
                  <a:prstClr val="black"/>
                </a:solidFill>
                <a:ea typeface="Calibri" panose="020F0502020204030204" pitchFamily="34" charset="0"/>
              </a:rPr>
              <a:t> ندارد. </a:t>
            </a:r>
            <a:r>
              <a:rPr lang="fa-IR" sz="1400" dirty="0">
                <a:solidFill>
                  <a:prstClr val="black"/>
                </a:solidFill>
                <a:ea typeface="Calibri" panose="020F0502020204030204" pitchFamily="34" charset="0"/>
              </a:rPr>
              <a:t> </a:t>
            </a:r>
            <a:r>
              <a:rPr lang="ku-Arab-IQ" sz="1400" dirty="0">
                <a:solidFill>
                  <a:prstClr val="black"/>
                </a:solidFill>
                <a:ea typeface="Calibri" panose="020F0502020204030204" pitchFamily="34" charset="0"/>
              </a:rPr>
              <a:t>                          </a:t>
            </a:r>
            <a:endParaRPr lang="nb-NO" sz="1400" dirty="0">
              <a:solidFill>
                <a:prstClr val="black"/>
              </a:solidFill>
              <a:ea typeface="Calibri" panose="020F0502020204030204" pitchFamily="34" charset="0"/>
              <a:cs typeface="Arial" panose="020B0604020202020204" pitchFamily="34" charset="0"/>
            </a:endParaRPr>
          </a:p>
          <a:p>
            <a:pPr marL="0" indent="0">
              <a:buNone/>
            </a:pPr>
            <a:endParaRPr lang="nb-NO" sz="1400" dirty="0"/>
          </a:p>
          <a:p>
            <a:pPr marL="0" lvl="0" indent="0" algn="r">
              <a:lnSpc>
                <a:spcPct val="107000"/>
              </a:lnSpc>
              <a:spcBef>
                <a:spcPts val="0"/>
              </a:spcBef>
              <a:spcAft>
                <a:spcPts val="800"/>
              </a:spcAft>
              <a:buNone/>
            </a:pPr>
            <a:r>
              <a:rPr lang="ku-Arab-IQ" sz="1400" b="1" dirty="0">
                <a:solidFill>
                  <a:prstClr val="black"/>
                </a:solidFill>
                <a:latin typeface="Calibri" panose="020F0502020204030204" pitchFamily="34" charset="0"/>
                <a:ea typeface="Calibri" panose="020F0502020204030204" pitchFamily="34" charset="0"/>
              </a:rPr>
              <a:t>٠</a:t>
            </a:r>
            <a:r>
              <a:rPr lang="ku-Arab-IQ" sz="1400" dirty="0">
                <a:solidFill>
                  <a:prstClr val="black"/>
                </a:solidFill>
                <a:latin typeface="Calibri" panose="020F0502020204030204" pitchFamily="34" charset="0"/>
                <a:ea typeface="Calibri" panose="020F0502020204030204" pitchFamily="34" charset="0"/>
              </a:rPr>
              <a:t> </a:t>
            </a:r>
            <a:r>
              <a:rPr lang="fa-IR" sz="1400" dirty="0">
                <a:solidFill>
                  <a:prstClr val="black"/>
                </a:solidFill>
                <a:latin typeface="Calibri" panose="020F0502020204030204" pitchFamily="34" charset="0"/>
                <a:ea typeface="Calibri" panose="020F0502020204030204" pitchFamily="34" charset="0"/>
              </a:rPr>
              <a:t>مواظب درجە </a:t>
            </a:r>
            <a:r>
              <a:rPr lang="ku-Arab-IQ" sz="1400" dirty="0">
                <a:solidFill>
                  <a:prstClr val="black"/>
                </a:solidFill>
                <a:latin typeface="Calibri" panose="020F0502020204030204" pitchFamily="34" charset="0"/>
                <a:ea typeface="Calibri" panose="020F0502020204030204" pitchFamily="34" charset="0"/>
              </a:rPr>
              <a:t>دمای</a:t>
            </a:r>
            <a:r>
              <a:rPr lang="fa-IR" sz="1400" dirty="0">
                <a:solidFill>
                  <a:prstClr val="black"/>
                </a:solidFill>
                <a:latin typeface="Calibri" panose="020F0502020204030204" pitchFamily="34" charset="0"/>
                <a:ea typeface="Calibri" panose="020F0502020204030204" pitchFamily="34" charset="0"/>
              </a:rPr>
              <a:t> آب داخل </a:t>
            </a:r>
            <a:r>
              <a:rPr lang="ku-Arab-IQ" sz="1400" dirty="0">
                <a:solidFill>
                  <a:prstClr val="black"/>
                </a:solidFill>
                <a:latin typeface="Calibri" panose="020F0502020204030204" pitchFamily="34" charset="0"/>
                <a:ea typeface="Calibri" panose="020F0502020204030204" pitchFamily="34" charset="0"/>
              </a:rPr>
              <a:t>تپ</a:t>
            </a:r>
            <a:r>
              <a:rPr lang="fa-IR" sz="1400" dirty="0">
                <a:solidFill>
                  <a:prstClr val="black"/>
                </a:solidFill>
                <a:latin typeface="Calibri" panose="020F0502020204030204" pitchFamily="34" charset="0"/>
                <a:ea typeface="Calibri" panose="020F0502020204030204" pitchFamily="34" charset="0"/>
              </a:rPr>
              <a:t> حمام باشید، و </a:t>
            </a:r>
            <a:r>
              <a:rPr lang="ku-Arab-IQ" sz="1400" dirty="0">
                <a:solidFill>
                  <a:prstClr val="black"/>
                </a:solidFill>
                <a:latin typeface="Calibri" panose="020F0502020204030204" pitchFamily="34" charset="0"/>
                <a:ea typeface="Calibri" panose="020F0502020204030204" pitchFamily="34" charset="0"/>
              </a:rPr>
              <a:t>طفل</a:t>
            </a:r>
            <a:r>
              <a:rPr lang="fa-IR" sz="1400" dirty="0">
                <a:solidFill>
                  <a:prstClr val="black"/>
                </a:solidFill>
                <a:latin typeface="Calibri" panose="020F0502020204030204" pitchFamily="34" charset="0"/>
                <a:ea typeface="Calibri" panose="020F0502020204030204" pitchFamily="34" charset="0"/>
              </a:rPr>
              <a:t> اجازە </a:t>
            </a:r>
            <a:r>
              <a:rPr lang="ku-Arab-IQ" sz="1400" dirty="0">
                <a:solidFill>
                  <a:prstClr val="black"/>
                </a:solidFill>
                <a:latin typeface="Calibri" panose="020F0502020204030204" pitchFamily="34" charset="0"/>
                <a:ea typeface="Calibri" panose="020F0502020204030204" pitchFamily="34" charset="0"/>
              </a:rPr>
              <a:t>نداشتە باشد تپ </a:t>
            </a:r>
            <a:r>
              <a:rPr lang="fa-IR" sz="1400" dirty="0">
                <a:solidFill>
                  <a:prstClr val="black"/>
                </a:solidFill>
                <a:latin typeface="Calibri" panose="020F0502020204030204" pitchFamily="34" charset="0"/>
                <a:ea typeface="Calibri" panose="020F0502020204030204" pitchFamily="34" charset="0"/>
              </a:rPr>
              <a:t>حمام را </a:t>
            </a:r>
            <a:r>
              <a:rPr lang="ku-Arab-IQ" sz="1400" dirty="0">
                <a:solidFill>
                  <a:prstClr val="black"/>
                </a:solidFill>
                <a:latin typeface="Calibri" panose="020F0502020204030204" pitchFamily="34" charset="0"/>
                <a:ea typeface="Calibri" panose="020F0502020204030204" pitchFamily="34" charset="0"/>
              </a:rPr>
              <a:t>پر کند</a:t>
            </a:r>
            <a:r>
              <a:rPr lang="fa-IR" sz="1400" dirty="0">
                <a:solidFill>
                  <a:prstClr val="black"/>
                </a:solidFill>
                <a:latin typeface="Calibri" panose="020F0502020204030204" pitchFamily="34" charset="0"/>
                <a:ea typeface="Calibri" panose="020F0502020204030204" pitchFamily="34" charset="0"/>
              </a:rPr>
              <a:t>.</a:t>
            </a:r>
            <a:r>
              <a:rPr lang="ku-Arab-IQ" sz="1400" dirty="0">
                <a:solidFill>
                  <a:prstClr val="black"/>
                </a:solidFill>
                <a:latin typeface="Calibri" panose="020F0502020204030204" pitchFamily="34" charset="0"/>
                <a:ea typeface="Calibri" panose="020F0502020204030204" pitchFamily="34" charset="0"/>
              </a:rPr>
              <a:t> درجە دمای آب گرم کن را تنظیم کنید.</a:t>
            </a:r>
            <a:endParaRPr lang="nb-NO" sz="14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indent="0">
              <a:buNone/>
            </a:pPr>
            <a:endParaRPr lang="nb-NO" sz="1400" dirty="0"/>
          </a:p>
        </p:txBody>
      </p:sp>
      <p:pic>
        <p:nvPicPr>
          <p:cNvPr id="7" name="Bilde 6">
            <a:extLst>
              <a:ext uri="{FF2B5EF4-FFF2-40B4-BE49-F238E27FC236}">
                <a16:creationId xmlns:a16="http://schemas.microsoft.com/office/drawing/2014/main" id="{51855DDA-53DF-6649-98C9-83229F8A7A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1979" y="1405552"/>
            <a:ext cx="2665848" cy="2599512"/>
          </a:xfrm>
          <a:prstGeom prst="rect">
            <a:avLst/>
          </a:prstGeom>
        </p:spPr>
      </p:pic>
      <p:pic>
        <p:nvPicPr>
          <p:cNvPr id="15" name="Bilde 14">
            <a:extLst>
              <a:ext uri="{FF2B5EF4-FFF2-40B4-BE49-F238E27FC236}">
                <a16:creationId xmlns:a16="http://schemas.microsoft.com/office/drawing/2014/main" id="{13E48AC8-21AF-A84E-8233-C0D7931EB3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15816" y="1988840"/>
            <a:ext cx="2520278" cy="2453646"/>
          </a:xfrm>
          <a:prstGeom prst="rect">
            <a:avLst/>
          </a:prstGeom>
        </p:spPr>
      </p:pic>
      <p:pic>
        <p:nvPicPr>
          <p:cNvPr id="17" name="Bilde 16">
            <a:extLst>
              <a:ext uri="{FF2B5EF4-FFF2-40B4-BE49-F238E27FC236}">
                <a16:creationId xmlns:a16="http://schemas.microsoft.com/office/drawing/2014/main" id="{EE5D5187-E612-AE46-9A9E-A244D46A62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1" t="10020" r="6612"/>
          <a:stretch/>
        </p:blipFill>
        <p:spPr>
          <a:xfrm>
            <a:off x="991374" y="3836787"/>
            <a:ext cx="2216535" cy="2175213"/>
          </a:xfrm>
          <a:prstGeom prst="rect">
            <a:avLst/>
          </a:prstGeom>
        </p:spPr>
      </p:pic>
    </p:spTree>
    <p:extLst>
      <p:ext uri="{BB962C8B-B14F-4D97-AF65-F5344CB8AC3E}">
        <p14:creationId xmlns:p14="http://schemas.microsoft.com/office/powerpoint/2010/main" val="303788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lstStyle/>
          <a:p>
            <a:pPr algn="r"/>
            <a:r>
              <a:rPr lang="ku-Arab-IQ" dirty="0"/>
              <a:t>پیشگیری از بروز سوختگی در اطفال</a:t>
            </a:r>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1400" dirty="0"/>
          </a:p>
          <a:p>
            <a:pPr marL="0" lvl="0" indent="0" algn="r">
              <a:lnSpc>
                <a:spcPct val="107000"/>
              </a:lnSpc>
              <a:spcBef>
                <a:spcPts val="0"/>
              </a:spcBef>
              <a:spcAft>
                <a:spcPts val="800"/>
              </a:spcAft>
              <a:buNone/>
            </a:pPr>
            <a:r>
              <a:rPr lang="ku-Arab-IQ" sz="1400" b="1" dirty="0">
                <a:solidFill>
                  <a:prstClr val="black"/>
                </a:solidFill>
                <a:latin typeface="Calibri" panose="020F0502020204030204" pitchFamily="34" charset="0"/>
                <a:ea typeface="Calibri" panose="020F0502020204030204" pitchFamily="34" charset="0"/>
              </a:rPr>
              <a:t>٠</a:t>
            </a:r>
            <a:r>
              <a:rPr lang="ku-Arab-IQ" sz="1400" dirty="0">
                <a:solidFill>
                  <a:prstClr val="black"/>
                </a:solidFill>
                <a:latin typeface="Calibri" panose="020F0502020204030204" pitchFamily="34" charset="0"/>
                <a:ea typeface="Calibri" panose="020F0502020204030204" pitchFamily="34" charset="0"/>
              </a:rPr>
              <a:t> کودکان را از دسترسی بە قابلمە داغ دور   نگهدارید.</a:t>
            </a:r>
            <a:endParaRPr lang="nb-NO" sz="1400" dirty="0"/>
          </a:p>
          <a:p>
            <a:pPr marL="0" lvl="0" indent="0" algn="r">
              <a:lnSpc>
                <a:spcPct val="107000"/>
              </a:lnSpc>
              <a:spcBef>
                <a:spcPts val="0"/>
              </a:spcBef>
              <a:spcAft>
                <a:spcPts val="800"/>
              </a:spcAft>
              <a:buNone/>
            </a:pPr>
            <a:r>
              <a:rPr lang="ku-Arab-IQ" sz="1400" b="1" dirty="0">
                <a:solidFill>
                  <a:prstClr val="black"/>
                </a:solidFill>
                <a:latin typeface="Calibri" panose="020F0502020204030204" pitchFamily="34" charset="0"/>
                <a:ea typeface="Calibri" panose="020F0502020204030204" pitchFamily="34" charset="0"/>
              </a:rPr>
              <a:t>٠</a:t>
            </a:r>
            <a:r>
              <a:rPr lang="ku-Arab-IQ" sz="1400" dirty="0">
                <a:solidFill>
                  <a:prstClr val="black"/>
                </a:solidFill>
                <a:latin typeface="Calibri" panose="020F0502020204030204" pitchFamily="34" charset="0"/>
                <a:ea typeface="Calibri" panose="020F0502020204030204" pitchFamily="34" charset="0"/>
              </a:rPr>
              <a:t> کتری برقی – در مورد جادادن کتری برقی و سیم برق آن دقت نمائید.</a:t>
            </a:r>
            <a:endParaRPr lang="nb-NO" sz="1400" dirty="0"/>
          </a:p>
          <a:p>
            <a:pPr marL="0" lvl="0" indent="0" algn="r">
              <a:lnSpc>
                <a:spcPct val="107000"/>
              </a:lnSpc>
              <a:spcBef>
                <a:spcPts val="0"/>
              </a:spcBef>
              <a:spcAft>
                <a:spcPts val="800"/>
              </a:spcAft>
              <a:buNone/>
            </a:pPr>
            <a:r>
              <a:rPr lang="ku-Arab-IQ" sz="1400" b="1" dirty="0">
                <a:solidFill>
                  <a:prstClr val="black"/>
                </a:solidFill>
                <a:latin typeface="Calibri" panose="020F0502020204030204" pitchFamily="34" charset="0"/>
                <a:ea typeface="Calibri" panose="020F0502020204030204" pitchFamily="34" charset="0"/>
              </a:rPr>
              <a:t>٠</a:t>
            </a:r>
            <a:r>
              <a:rPr lang="ku-Arab-IQ" sz="1400" dirty="0">
                <a:solidFill>
                  <a:prstClr val="black"/>
                </a:solidFill>
                <a:latin typeface="Calibri" panose="020F0502020204030204" pitchFamily="34" charset="0"/>
                <a:ea typeface="Calibri" panose="020F0502020204030204" pitchFamily="34" charset="0"/>
              </a:rPr>
              <a:t> مراقب میزهایی کە بر روی آنها رومیزی ، فنجان های قهوە خوری، شمع و چیزهایی از این قبیل قرار دارد، باشید. کودکان ممکن است این وسایل را از روی میز پایین بکشند.</a:t>
            </a:r>
            <a:endParaRPr lang="nb-NO" sz="14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pic>
        <p:nvPicPr>
          <p:cNvPr id="6" name="Bilde 5">
            <a:extLst>
              <a:ext uri="{FF2B5EF4-FFF2-40B4-BE49-F238E27FC236}">
                <a16:creationId xmlns:a16="http://schemas.microsoft.com/office/drawing/2014/main" id="{FB778EBA-ED32-744F-A178-2AA5BC8F1C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87623" y="1268760"/>
            <a:ext cx="2357003" cy="2294688"/>
          </a:xfrm>
          <a:prstGeom prst="rect">
            <a:avLst/>
          </a:prstGeom>
        </p:spPr>
      </p:pic>
      <p:pic>
        <p:nvPicPr>
          <p:cNvPr id="10" name="Bilde 9">
            <a:extLst>
              <a:ext uri="{FF2B5EF4-FFF2-40B4-BE49-F238E27FC236}">
                <a16:creationId xmlns:a16="http://schemas.microsoft.com/office/drawing/2014/main" id="{8624B475-0F5F-CF43-A6FA-9E19BE36F4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58" t="10212" r="4633" b="9544"/>
          <a:stretch/>
        </p:blipFill>
        <p:spPr>
          <a:xfrm>
            <a:off x="918852" y="3284984"/>
            <a:ext cx="2357004" cy="2204954"/>
          </a:xfrm>
          <a:prstGeom prst="rect">
            <a:avLst/>
          </a:prstGeom>
        </p:spPr>
      </p:pic>
      <p:pic>
        <p:nvPicPr>
          <p:cNvPr id="12" name="Bilde 11">
            <a:extLst>
              <a:ext uri="{FF2B5EF4-FFF2-40B4-BE49-F238E27FC236}">
                <a16:creationId xmlns:a16="http://schemas.microsoft.com/office/drawing/2014/main" id="{4393EC7A-48ED-2F48-81D0-BC073BB38A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78" t="9666" b="5442"/>
          <a:stretch/>
        </p:blipFill>
        <p:spPr>
          <a:xfrm>
            <a:off x="3419872" y="2780928"/>
            <a:ext cx="2357004" cy="2392510"/>
          </a:xfrm>
          <a:prstGeom prst="rect">
            <a:avLst/>
          </a:prstGeom>
        </p:spPr>
      </p:pic>
    </p:spTree>
    <p:extLst>
      <p:ext uri="{BB962C8B-B14F-4D97-AF65-F5344CB8AC3E}">
        <p14:creationId xmlns:p14="http://schemas.microsoft.com/office/powerpoint/2010/main" val="315031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6297C0-F7EA-8C45-8FFB-075321B662C6}"/>
              </a:ext>
            </a:extLst>
          </p:cNvPr>
          <p:cNvSpPr>
            <a:spLocks noGrp="1"/>
          </p:cNvSpPr>
          <p:nvPr>
            <p:ph type="title"/>
          </p:nvPr>
        </p:nvSpPr>
        <p:spPr/>
        <p:txBody>
          <a:bodyPr>
            <a:normAutofit/>
          </a:bodyPr>
          <a:lstStyle/>
          <a:p>
            <a:pPr algn="r"/>
            <a:r>
              <a:rPr lang="ku-Arab-IQ" dirty="0"/>
              <a:t>اگر کودک دچار سوختگی شدە باشد </a:t>
            </a:r>
            <a:endParaRPr lang="nb-NO" dirty="0"/>
          </a:p>
        </p:txBody>
      </p:sp>
      <p:sp>
        <p:nvSpPr>
          <p:cNvPr id="4" name="Plassholder for innhold 4">
            <a:extLst>
              <a:ext uri="{FF2B5EF4-FFF2-40B4-BE49-F238E27FC236}">
                <a16:creationId xmlns:a16="http://schemas.microsoft.com/office/drawing/2014/main" id="{EF286087-7965-2C43-876E-986C9DA4E9C5}"/>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r">
              <a:lnSpc>
                <a:spcPct val="107000"/>
              </a:lnSpc>
              <a:spcBef>
                <a:spcPts val="0"/>
              </a:spcBef>
              <a:spcAft>
                <a:spcPts val="800"/>
              </a:spcAft>
              <a:buNone/>
            </a:pPr>
            <a:r>
              <a:rPr lang="ku-Arab-IQ" sz="1400" b="1" dirty="0">
                <a:solidFill>
                  <a:prstClr val="black"/>
                </a:solidFill>
                <a:latin typeface="Calibri" panose="020F0502020204030204" pitchFamily="34" charset="0"/>
                <a:ea typeface="Calibri" panose="020F0502020204030204" pitchFamily="34" charset="0"/>
              </a:rPr>
              <a:t>٠</a:t>
            </a:r>
            <a:r>
              <a:rPr lang="ku-Arab-IQ" sz="1400" dirty="0">
                <a:solidFill>
                  <a:prstClr val="black"/>
                </a:solidFill>
                <a:latin typeface="Calibri" panose="020F0502020204030204" pitchFamily="34" charset="0"/>
                <a:ea typeface="Calibri" panose="020F0502020204030204" pitchFamily="34" charset="0"/>
              </a:rPr>
              <a:t> در صورتی کە شک دارید طفل دچار سوختگی شدید شدە باشد، او را بە مدت ٢٠ دقیقە زیر آب تقریبا٢٠ درجە بگیرید تا خنک شود. باید این کار را بدون در نظر گرفتن سن و سال طفل انجام داد.  </a:t>
            </a:r>
          </a:p>
          <a:p>
            <a:pPr marL="0" lvl="0" indent="0" algn="r">
              <a:lnSpc>
                <a:spcPct val="107000"/>
              </a:lnSpc>
              <a:spcBef>
                <a:spcPts val="0"/>
              </a:spcBef>
              <a:spcAft>
                <a:spcPts val="800"/>
              </a:spcAft>
              <a:buNone/>
            </a:pPr>
            <a:endParaRPr lang="ku-Arab-IQ" sz="1400" dirty="0">
              <a:solidFill>
                <a:prstClr val="black"/>
              </a:solidFill>
              <a:latin typeface="Calibri" panose="020F0502020204030204" pitchFamily="34" charset="0"/>
              <a:ea typeface="Calibri" panose="020F0502020204030204" pitchFamily="34" charset="0"/>
            </a:endParaRPr>
          </a:p>
          <a:p>
            <a:pPr marL="0" lvl="0" indent="0" algn="r">
              <a:lnSpc>
                <a:spcPct val="107000"/>
              </a:lnSpc>
              <a:spcBef>
                <a:spcPts val="0"/>
              </a:spcBef>
              <a:spcAft>
                <a:spcPts val="800"/>
              </a:spcAft>
              <a:buNone/>
            </a:pPr>
            <a:r>
              <a:rPr lang="ku-Arab-IQ" sz="1400" dirty="0">
                <a:solidFill>
                  <a:prstClr val="black"/>
                </a:solidFill>
                <a:latin typeface="Calibri" panose="020F0502020204030204" pitchFamily="34" charset="0"/>
                <a:ea typeface="Calibri" panose="020F0502020204030204" pitchFamily="34" charset="0"/>
              </a:rPr>
              <a:t>بە یاد داشتە باشید   ٢٠ - ٢٠ </a:t>
            </a:r>
            <a:endParaRPr lang="nb-NO" sz="14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pic>
        <p:nvPicPr>
          <p:cNvPr id="6" name="Bilde 5">
            <a:extLst>
              <a:ext uri="{FF2B5EF4-FFF2-40B4-BE49-F238E27FC236}">
                <a16:creationId xmlns:a16="http://schemas.microsoft.com/office/drawing/2014/main" id="{5E202307-F166-5F45-9844-44C0050860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1560" y="1115755"/>
            <a:ext cx="5117729" cy="4982423"/>
          </a:xfrm>
          <a:prstGeom prst="rect">
            <a:avLst/>
          </a:prstGeom>
        </p:spPr>
      </p:pic>
      <p:sp>
        <p:nvSpPr>
          <p:cNvPr id="3" name="TekstSylinder 2">
            <a:extLst>
              <a:ext uri="{FF2B5EF4-FFF2-40B4-BE49-F238E27FC236}">
                <a16:creationId xmlns:a16="http://schemas.microsoft.com/office/drawing/2014/main" id="{4B3A59A7-DD61-624D-AE93-FF895AB7E245}"/>
              </a:ext>
            </a:extLst>
          </p:cNvPr>
          <p:cNvSpPr txBox="1"/>
          <p:nvPr/>
        </p:nvSpPr>
        <p:spPr>
          <a:xfrm>
            <a:off x="3599891" y="5197064"/>
            <a:ext cx="2556283" cy="523220"/>
          </a:xfrm>
          <a:prstGeom prst="rect">
            <a:avLst/>
          </a:prstGeom>
          <a:noFill/>
        </p:spPr>
        <p:txBody>
          <a:bodyPr wrap="square" rtlCol="0">
            <a:spAutoFit/>
          </a:bodyPr>
          <a:lstStyle/>
          <a:p>
            <a:r>
              <a:rPr lang="nb-NO" sz="2800" b="1" dirty="0">
                <a:latin typeface="Bradley Hand ITC" panose="020F0502020204030204" pitchFamily="34" charset="0"/>
                <a:cs typeface="Bradley Hand ITC" panose="020F0502020204030204" pitchFamily="34" charset="0"/>
              </a:rPr>
              <a:t>HUSK 20 - 20</a:t>
            </a:r>
          </a:p>
        </p:txBody>
      </p:sp>
    </p:spTree>
    <p:extLst>
      <p:ext uri="{BB962C8B-B14F-4D97-AF65-F5344CB8AC3E}">
        <p14:creationId xmlns:p14="http://schemas.microsoft.com/office/powerpoint/2010/main" val="2295409653"/>
      </p:ext>
    </p:extLst>
  </p:cSld>
  <p:clrMapOvr>
    <a:masterClrMapping/>
  </p:clrMapOvr>
</p:sld>
</file>

<file path=ppt/theme/theme1.xml><?xml version="1.0" encoding="utf-8"?>
<a:theme xmlns:a="http://schemas.openxmlformats.org/drawingml/2006/main" name="Norsk brannvernforening_4.3 PPT_MAL_04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Norsk brannvernforening_4.3 PPT_MAL_0412</Template>
  <TotalTime>1388</TotalTime>
  <Words>705</Words>
  <Application>Microsoft Office PowerPoint</Application>
  <PresentationFormat>Skjermfremvisning (4:3)</PresentationFormat>
  <Paragraphs>41</Paragraphs>
  <Slides>10</Slides>
  <Notes>1</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10</vt:i4>
      </vt:variant>
    </vt:vector>
  </HeadingPairs>
  <TitlesOfParts>
    <vt:vector size="14" baseType="lpstr">
      <vt:lpstr>Bradley Hand ITC</vt:lpstr>
      <vt:lpstr>Arial</vt:lpstr>
      <vt:lpstr>Calibri</vt:lpstr>
      <vt:lpstr>Norsk brannvernforening_4.3 PPT_MAL_0412</vt:lpstr>
      <vt:lpstr>PowerPoint-presentasjon</vt:lpstr>
      <vt:lpstr>حسگرهای اجباری شناسایی دود</vt:lpstr>
      <vt:lpstr>تجهیزات اجباری برای اطفاء حریق</vt:lpstr>
      <vt:lpstr>پیشگیری از وقوع آتش سوزی 1</vt:lpstr>
      <vt:lpstr>پیشگیری از وقوع آتش سوزی 2</vt:lpstr>
      <vt:lpstr>بهنگام وقوع آتش سوزی چه باید کرد</vt:lpstr>
      <vt:lpstr>پیشگیری از بروز سوختگی در اطفال</vt:lpstr>
      <vt:lpstr>پیشگیری از بروز سوختگی در اطفال</vt:lpstr>
      <vt:lpstr>اگر کودک دچار سوختگی شدە باشد </vt:lpstr>
      <vt:lpstr>PowerPoint-presentasjon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Renate Dahlstrøm</dc:creator>
  <cp:lastModifiedBy>Vetle</cp:lastModifiedBy>
  <cp:revision>51</cp:revision>
  <cp:lastPrinted>2013-11-15T14:49:12Z</cp:lastPrinted>
  <dcterms:created xsi:type="dcterms:W3CDTF">2016-12-13T07:42:50Z</dcterms:created>
  <dcterms:modified xsi:type="dcterms:W3CDTF">2019-11-11T09:55:19Z</dcterms:modified>
</cp:coreProperties>
</file>