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1" r:id="rId8"/>
    <p:sldId id="272" r:id="rId9"/>
    <p:sldId id="273"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8" autoAdjust="0"/>
    <p:restoredTop sz="94660"/>
  </p:normalViewPr>
  <p:slideViewPr>
    <p:cSldViewPr showGuides="1">
      <p:cViewPr varScale="1">
        <p:scale>
          <a:sx n="85" d="100"/>
          <a:sy n="85" d="100"/>
        </p:scale>
        <p:origin x="135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8DEACC73-0348-4AD6-A9AB-4C72F9567983}" type="datetimeFigureOut">
              <a:rPr lang="en-GB" smtClean="0"/>
              <a:t>11/11/2019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57FDDE0F-E77E-419D-9304-5A32E7D45136}" type="slidenum">
              <a:rPr lang="en-GB" smtClean="0"/>
              <a:t>‹#›</a:t>
            </a:fld>
            <a:endParaRPr lang="en-GB"/>
          </a:p>
        </p:txBody>
      </p:sp>
    </p:spTree>
    <p:extLst>
      <p:ext uri="{BB962C8B-B14F-4D97-AF65-F5344CB8AC3E}">
        <p14:creationId xmlns:p14="http://schemas.microsoft.com/office/powerpoint/2010/main" val="427939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1445038"/>
            <a:ext cx="36004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en-GB" sz="4400" dirty="0">
                <a:solidFill>
                  <a:schemeClr val="tx1"/>
                </a:solidFill>
              </a:rPr>
              <a:t>Fire safety in the home</a:t>
            </a: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191672"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ENGELSK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en-GB" sz="1400" dirty="0"/>
              <a:t>This brochure is available in over 30 different languages from the Norwegian Fire Protection Association’s website: 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r>
              <a:rPr lang="en-GB" sz="3200" dirty="0"/>
              <a:t>Mandatory smoke detectors</a:t>
            </a:r>
          </a:p>
        </p:txBody>
      </p:sp>
      <p:sp>
        <p:nvSpPr>
          <p:cNvPr id="5" name="Plassholder for innhold 4"/>
          <p:cNvSpPr>
            <a:spLocks noGrp="1"/>
          </p:cNvSpPr>
          <p:nvPr>
            <p:ph idx="1"/>
          </p:nvPr>
        </p:nvSpPr>
        <p:spPr>
          <a:xfrm>
            <a:off x="5364088" y="3652644"/>
            <a:ext cx="3356620" cy="1656184"/>
          </a:xfrm>
        </p:spPr>
        <p:txBody>
          <a:bodyPr anchor="ctr">
            <a:normAutofit fontScale="85000" lnSpcReduction="10000"/>
          </a:bodyPr>
          <a:lstStyle/>
          <a:p>
            <a:pPr marL="0" indent="0">
              <a:buNone/>
            </a:pPr>
            <a:r>
              <a:rPr lang="en-GB" sz="1600" dirty="0"/>
              <a:t>Every home must have at least one smoke detector on each floor. The smoke detectors provide an early warning in the event of a fire. You must be able to hear the alarm from inside bedrooms with the doors closed. The batteries must normally be replaced once a year. Test your smoke alarms regularly by pressing the test button.</a:t>
            </a:r>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a:t>Mandatory fire extinguishing equipment</a:t>
            </a:r>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buNone/>
            </a:pPr>
            <a:r>
              <a:rPr lang="en-GB" sz="1600" dirty="0"/>
              <a:t>Every home must have a fire hose or a fire extinguisher. You are recommended to have both. The fire extinguishing equipment must be easily accessible. Everyone living at the property must know where the equipment is located. Read the instructions for use carefully.</a:t>
            </a:r>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a:t>Fire prevention 1</a:t>
            </a:r>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buNone/>
            </a:pPr>
            <a:r>
              <a:rPr lang="en-GB" sz="1600" dirty="0"/>
              <a:t>Keep an eye on the cooker when it is in use. If you are interrupted when cooking, turn off all the rings on the hob. Install a cooker alarm/automatic shut-off device. Be careful when using an open flame. Never leave a room containing a burning candle. Lit candles must not be placed near flammable materials. Empty any ash in a safe place. Do not throw hot ash in a rubbish bin.</a:t>
            </a:r>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a:t>Fire prevention 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buNone/>
            </a:pPr>
            <a:r>
              <a:rPr lang="en-GB" sz="1600" dirty="0"/>
              <a:t>Always turn off washing machines and tumble dryers when you leave home or go to bed. Only qualified electricians are allowed to install and repair electrical equipment and installations. Building materials, cardboard boxes and other refuse left lying about are often used when fires are started deliberately. Make sure stairwells and garages are kept clear of flammable items. Place rubbish containers well away from buildings.</a:t>
            </a:r>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lang="en-GB" dirty="0"/>
              <a:t>What to do in the event of a fire</a:t>
            </a:r>
          </a:p>
        </p:txBody>
      </p:sp>
      <p:sp>
        <p:nvSpPr>
          <p:cNvPr id="5" name="Plassholder for innhold 4"/>
          <p:cNvSpPr>
            <a:spLocks noGrp="1"/>
          </p:cNvSpPr>
          <p:nvPr>
            <p:ph idx="1"/>
          </p:nvPr>
        </p:nvSpPr>
        <p:spPr>
          <a:xfrm>
            <a:off x="6156174" y="980728"/>
            <a:ext cx="2880321" cy="5688632"/>
          </a:xfrm>
        </p:spPr>
        <p:txBody>
          <a:bodyPr anchor="ctr">
            <a:noAutofit/>
          </a:bodyPr>
          <a:lstStyle/>
          <a:p>
            <a:pPr marL="0" indent="0">
              <a:buNone/>
            </a:pPr>
            <a:r>
              <a:rPr lang="en-GB" sz="1400" dirty="0"/>
              <a:t>1</a:t>
            </a:r>
            <a:r>
              <a:rPr lang="en-GB" sz="1400"/>
              <a:t>) EVACUATE</a:t>
            </a:r>
            <a:endParaRPr lang="en-GB" sz="1400" dirty="0"/>
          </a:p>
          <a:p>
            <a:pPr marL="0" indent="0">
              <a:buNone/>
            </a:pPr>
            <a:r>
              <a:rPr lang="en-GB" sz="1400" dirty="0"/>
              <a:t>Make sure everyone gets out safely. Escaping through smoke is dangerous. Close doors. Make your way to a previously agreed assembly point.</a:t>
            </a:r>
          </a:p>
          <a:p>
            <a:pPr marL="0" indent="0">
              <a:buNone/>
            </a:pPr>
            <a:r>
              <a:rPr lang="en-GB" sz="1400" dirty="0"/>
              <a:t> </a:t>
            </a:r>
          </a:p>
          <a:p>
            <a:pPr marL="0" indent="0">
              <a:buNone/>
            </a:pPr>
            <a:r>
              <a:rPr lang="en-GB" sz="1400" dirty="0"/>
              <a:t>2) NOTIFY </a:t>
            </a:r>
          </a:p>
          <a:p>
            <a:pPr marL="0" indent="0">
              <a:buNone/>
            </a:pPr>
            <a:r>
              <a:rPr lang="en-GB" sz="1400" dirty="0"/>
              <a:t>Notify the fire service by calling the emergency number 110. State </a:t>
            </a:r>
            <a:r>
              <a:rPr lang="en-GB" sz="1400"/>
              <a:t>the precise address </a:t>
            </a:r>
            <a:r>
              <a:rPr lang="en-GB" sz="1400" dirty="0"/>
              <a:t>of the burning building.</a:t>
            </a:r>
          </a:p>
          <a:p>
            <a:pPr marL="0" indent="0">
              <a:buNone/>
            </a:pPr>
            <a:r>
              <a:rPr lang="en-GB" sz="1400" dirty="0"/>
              <a:t> </a:t>
            </a:r>
          </a:p>
          <a:p>
            <a:pPr marL="0" indent="0">
              <a:buNone/>
            </a:pPr>
            <a:r>
              <a:rPr lang="en-GB" sz="1400" dirty="0"/>
              <a:t>3) EXTINGUISH</a:t>
            </a:r>
          </a:p>
          <a:p>
            <a:pPr marL="0" indent="0">
              <a:buNone/>
            </a:pPr>
            <a:r>
              <a:rPr lang="en-GB" sz="1400" dirty="0"/>
              <a:t>If the fire has not become too big, try to put it out </a:t>
            </a:r>
            <a:r>
              <a:rPr lang="en-GB" sz="1400"/>
              <a:t>with a </a:t>
            </a:r>
            <a:r>
              <a:rPr lang="en-GB" sz="1400" dirty="0"/>
              <a:t>fire hose or fire extinguisher. Do not put yourself at risk. Smoke is highly toxic. </a:t>
            </a:r>
          </a:p>
          <a:p>
            <a:pPr marL="0" indent="0">
              <a:buNone/>
            </a:pPr>
            <a:r>
              <a:rPr lang="en-GB" sz="1400" dirty="0"/>
              <a:t> </a:t>
            </a:r>
          </a:p>
          <a:p>
            <a:pPr marL="0" indent="0">
              <a:buNone/>
            </a:pPr>
            <a:r>
              <a:rPr lang="en-GB" sz="1400" dirty="0"/>
              <a:t>Your assessment of the situation will determine the order in which you decide to carry out these steps. It is useful to hold regular fire drills, so everyone can practise what </a:t>
            </a:r>
            <a:r>
              <a:rPr lang="en-GB" sz="1400"/>
              <a:t>to do.</a:t>
            </a:r>
            <a:endParaRPr lang="nb-NO" sz="13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a:bodyPr>
          <a:lstStyle/>
          <a:p>
            <a:r>
              <a:rPr lang="nb-NO"/>
              <a:t>PREVENTING BURN INJURIES IN CHILDREN</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nb-NO" sz="1400"/>
              <a:t>Do not consume hot drinks when you are breastfeeding or holding a child.</a:t>
            </a:r>
            <a:endParaRPr lang="nb-NO" sz="1400" dirty="0"/>
          </a:p>
          <a:p>
            <a:endParaRPr lang="nb-NO" sz="1400" dirty="0"/>
          </a:p>
          <a:p>
            <a:r>
              <a:rPr lang="nb-NO" sz="1400"/>
              <a:t>Ensure that children do not have free access to hot surfaces such as fireplaces, heaters/radiators, ovens and similar.</a:t>
            </a:r>
            <a:br>
              <a:rPr lang="nb-NO" sz="1400"/>
            </a:br>
            <a:endParaRPr lang="nb-NO" sz="1400" dirty="0"/>
          </a:p>
          <a:p>
            <a:r>
              <a:rPr lang="nb-NO" sz="1400"/>
              <a:t>Carefully monitor the water temperature in bathtubs and ensure that children cannot turn on any hot water. Regulate the temperature at the hot water heater.</a:t>
            </a:r>
            <a:endParaRPr lang="nb-NO" sz="1400" dirty="0"/>
          </a:p>
          <a:p>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a:bodyPr>
          <a:lstStyle/>
          <a:p>
            <a:r>
              <a:rPr lang="nb-NO"/>
              <a:t>PREVENTING BURN INJURIES IN CHILDREN</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nb-NO" sz="1400"/>
              <a:t>Keep children well away from boiling pans etc.</a:t>
            </a:r>
            <a:endParaRPr lang="nb-NO" sz="1400" dirty="0"/>
          </a:p>
          <a:p>
            <a:endParaRPr lang="nb-NO" sz="1400" dirty="0"/>
          </a:p>
          <a:p>
            <a:r>
              <a:rPr lang="nb-NO" sz="1400"/>
              <a:t>Kettle – think about the placement of both the kettle itself </a:t>
            </a:r>
            <a:r>
              <a:rPr lang="nb-NO" sz="1400" i="1"/>
              <a:t>and</a:t>
            </a:r>
            <a:r>
              <a:rPr lang="nb-NO" sz="1400"/>
              <a:t> the cable.</a:t>
            </a:r>
            <a:endParaRPr lang="nb-NO" sz="1400" dirty="0"/>
          </a:p>
          <a:p>
            <a:endParaRPr lang="nb-NO" sz="1400" dirty="0"/>
          </a:p>
          <a:p>
            <a:r>
              <a:rPr lang="nb-NO" sz="1400"/>
              <a:t>Take care with tables that have tablecloths with hot coffee cups, candles etc. Children can drag these onto themselves.</a:t>
            </a:r>
            <a:endParaRPr lang="nb-NO" sz="1400" dirty="0"/>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r>
              <a:rPr lang="nb-NO"/>
              <a:t>IF A CHILD SUFFERS BURNS</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sz="1400"/>
              <a:t>Cool down the burn site with water at 20 degrees C  for 20 minutes if there is a suspicion of a serious burn injury.</a:t>
            </a:r>
            <a:endParaRPr lang="nb-NO" sz="1400" dirty="0"/>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HUSK 20 - 20</a:t>
            </a:r>
          </a:p>
        </p:txBody>
      </p:sp>
      <p:sp>
        <p:nvSpPr>
          <p:cNvPr id="5" name="TekstSylinder 4">
            <a:extLst>
              <a:ext uri="{FF2B5EF4-FFF2-40B4-BE49-F238E27FC236}">
                <a16:creationId xmlns:a16="http://schemas.microsoft.com/office/drawing/2014/main" id="{A13000EC-642B-41B6-97E8-40D988FF93F1}"/>
              </a:ext>
            </a:extLst>
          </p:cNvPr>
          <p:cNvSpPr txBox="1"/>
          <p:nvPr/>
        </p:nvSpPr>
        <p:spPr>
          <a:xfrm>
            <a:off x="3707904" y="5282044"/>
            <a:ext cx="3708478" cy="523220"/>
          </a:xfrm>
          <a:prstGeom prst="rect">
            <a:avLst/>
          </a:prstGeom>
          <a:solidFill>
            <a:schemeClr val="bg1"/>
          </a:solidFill>
        </p:spPr>
        <p:txBody>
          <a:bodyPr wrap="square" rtlCol="0">
            <a:spAutoFit/>
          </a:bodyPr>
          <a:lstStyle/>
          <a:p>
            <a:r>
              <a:rPr lang="en-GB" sz="2800" b="1">
                <a:latin typeface="Bradley Hand ITC" panose="03070402050302030203" pitchFamily="66" charset="0"/>
              </a:rPr>
              <a:t>REMEMBER: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279</TotalTime>
  <Words>482</Words>
  <Application>Microsoft Office PowerPoint</Application>
  <PresentationFormat>Skjermfremvisning (4:3)</PresentationFormat>
  <Paragraphs>41</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Mandatory smoke detectors</vt:lpstr>
      <vt:lpstr>Mandatory fire extinguishing equipment</vt:lpstr>
      <vt:lpstr>Fire prevention 1</vt:lpstr>
      <vt:lpstr>Fire prevention 2</vt:lpstr>
      <vt:lpstr>What to do in the event of a fire</vt:lpstr>
      <vt:lpstr>PREVENTING BURN INJURIES IN CHILDREN</vt:lpstr>
      <vt:lpstr>PREVENTING BURN INJURIES IN CHILDREN</vt:lpstr>
      <vt:lpstr>IF A CHILD SUFFERS BURNS</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40</cp:revision>
  <cp:lastPrinted>2013-11-15T14:49:12Z</cp:lastPrinted>
  <dcterms:created xsi:type="dcterms:W3CDTF">2016-12-13T07:42:50Z</dcterms:created>
  <dcterms:modified xsi:type="dcterms:W3CDTF">2019-11-11T09:50:40Z</dcterms:modified>
</cp:coreProperties>
</file>