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0" r:id="rId8"/>
    <p:sldId id="272" r:id="rId9"/>
    <p:sldId id="271"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
      <p:font typeface="F_Nazanin" panose="020B0604020202020204"/>
      <p:regular r:id="rId18"/>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varScale="1">
        <p:scale>
          <a:sx n="89" d="100"/>
          <a:sy n="89" d="100"/>
        </p:scale>
        <p:origin x="123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05A191A-927E-4CD8-8C80-F9A1D1399A78}" type="datetimeFigureOut">
              <a:rPr lang="en-GB" smtClean="0"/>
              <a:t>11/11/2019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A98006AC-84D9-4074-BB63-8A1C7FAF407F}" type="slidenum">
              <a:rPr lang="en-GB" smtClean="0"/>
              <a:t>‹#›</a:t>
            </a:fld>
            <a:endParaRPr lang="en-GB"/>
          </a:p>
        </p:txBody>
      </p:sp>
    </p:spTree>
    <p:extLst>
      <p:ext uri="{BB962C8B-B14F-4D97-AF65-F5344CB8AC3E}">
        <p14:creationId xmlns:p14="http://schemas.microsoft.com/office/powerpoint/2010/main" val="170561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764704"/>
            <a:ext cx="36004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r" rtl="1"/>
            <a:r>
              <a:rPr lang="fa" sz="4400" b="0" i="0" u="none" baseline="0" dirty="0">
                <a:solidFill>
                  <a:schemeClr val="tx1"/>
                </a:solidFill>
              </a:rPr>
              <a:t>ایمنی در برابر آتش در خانه</a:t>
            </a: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pPr algn="r" rtl="1"/>
            <a:r>
              <a:rPr lang="fa" sz="1700" b="0" i="0" u="none" baseline="0"/>
              <a:t>brannvernforeningen.no</a:t>
            </a:r>
          </a:p>
        </p:txBody>
      </p:sp>
      <p:sp>
        <p:nvSpPr>
          <p:cNvPr id="8" name="TekstSylinder 1"/>
          <p:cNvSpPr txBox="1"/>
          <p:nvPr/>
        </p:nvSpPr>
        <p:spPr>
          <a:xfrm>
            <a:off x="6191672"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FARSI</a:t>
            </a:r>
          </a:p>
        </p:txBody>
      </p:sp>
    </p:spTree>
    <p:extLst>
      <p:ext uri="{BB962C8B-B14F-4D97-AF65-F5344CB8AC3E}">
        <p14:creationId xmlns:p14="http://schemas.microsoft.com/office/powerpoint/2010/main" val="118001176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pPr algn="r" rtl="1"/>
            <a:r>
              <a:rPr lang="fa" sz="1400" b="0" i="0" u="none" baseline="0" dirty="0"/>
              <a:t>این بروشور به بیش از 30 زبان مختلف در وب‌سایت انجمن آتش‌نشانی نروژ قابل دسترس است: 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lstStyle/>
          <a:p>
            <a:pPr algn="r" rtl="1"/>
            <a:r>
              <a:rPr lang="fa" sz="3200" b="0" i="0" u="none" baseline="0" dirty="0"/>
              <a:t>حسگر</a:t>
            </a:r>
            <a:r>
              <a:rPr lang="fa-IR" sz="3200" dirty="0"/>
              <a:t>های</a:t>
            </a:r>
            <a:r>
              <a:rPr lang="fa" sz="3200" b="0" i="0" u="none" baseline="0" dirty="0"/>
              <a:t> تشخیص دود</a:t>
            </a:r>
            <a:r>
              <a:rPr lang="fa-IR" sz="3200" b="0" i="0" u="none" baseline="0" dirty="0"/>
              <a:t> الزامی</a:t>
            </a:r>
            <a:endParaRPr lang="fa" sz="3200" dirty="0"/>
          </a:p>
        </p:txBody>
      </p:sp>
      <p:sp>
        <p:nvSpPr>
          <p:cNvPr id="5" name="Plassholder for innhold 4"/>
          <p:cNvSpPr>
            <a:spLocks noGrp="1"/>
          </p:cNvSpPr>
          <p:nvPr>
            <p:ph idx="1"/>
          </p:nvPr>
        </p:nvSpPr>
        <p:spPr>
          <a:xfrm>
            <a:off x="5364088" y="3652644"/>
            <a:ext cx="3356620" cy="1656184"/>
          </a:xfrm>
        </p:spPr>
        <p:txBody>
          <a:bodyPr anchor="ctr">
            <a:normAutofit fontScale="92500" lnSpcReduction="20000"/>
          </a:bodyPr>
          <a:lstStyle/>
          <a:p>
            <a:pPr marL="0" indent="0" algn="r" rtl="1">
              <a:buNone/>
            </a:pPr>
            <a:r>
              <a:rPr lang="fa" sz="1600" b="0" i="0" u="none" baseline="0" dirty="0"/>
              <a:t>هر خانه‌ای باید حداقل یک حسگر تشخیص دود در هر طبقه داشته باشد. حسگرهای تشخیص دود در صورت آتش‌سوزی هشدار</a:t>
            </a:r>
            <a:r>
              <a:rPr lang="fa-IR" sz="1600" b="0" i="0" u="none" baseline="0" dirty="0"/>
              <a:t>ی زودهنگام</a:t>
            </a:r>
            <a:r>
              <a:rPr lang="fa" sz="1600" b="0" i="0" u="none" baseline="0" dirty="0"/>
              <a:t> می‌دهند. صدای </a:t>
            </a:r>
            <a:r>
              <a:rPr lang="fa-IR" sz="1600" dirty="0"/>
              <a:t>آژیر </a:t>
            </a:r>
            <a:r>
              <a:rPr lang="fa" sz="1600" b="0" i="0" u="none" baseline="0" dirty="0"/>
              <a:t>هشدار </a:t>
            </a:r>
            <a:r>
              <a:rPr lang="fa-IR" sz="1600" b="0" i="0" u="none" baseline="0" dirty="0"/>
              <a:t>باید</a:t>
            </a:r>
            <a:r>
              <a:rPr lang="fa" sz="1600" b="0" i="0" u="none" baseline="0" dirty="0"/>
              <a:t> از داخل اتاق خواب‌ها در حالیکه در</a:t>
            </a:r>
            <a:r>
              <a:rPr lang="fa-IR" sz="1600" b="0" i="0" u="none" baseline="0" dirty="0"/>
              <a:t> اتاق</a:t>
            </a:r>
            <a:r>
              <a:rPr lang="fa" sz="1600" b="0" i="0" u="none" baseline="0" dirty="0"/>
              <a:t> بسته است </a:t>
            </a:r>
            <a:r>
              <a:rPr lang="fa-IR" sz="1600" b="0" i="0" u="none" baseline="0" dirty="0"/>
              <a:t>قابل شنیدن باشد</a:t>
            </a:r>
            <a:r>
              <a:rPr lang="fa" sz="1600" b="0" i="0" u="none" baseline="0" dirty="0"/>
              <a:t>. معمولاً باید باتری‌ها سالی یک بار عوض شوند. با فشار دادن دکمه تست، حسگرهای تشخیص دود خود را </a:t>
            </a:r>
            <a:r>
              <a:rPr lang="fa-IR" sz="1600" b="0" i="0" u="none" baseline="0" dirty="0"/>
              <a:t>به صورت منظم </a:t>
            </a:r>
            <a:r>
              <a:rPr lang="fa" sz="1600" b="0" i="0" u="none" baseline="0" dirty="0"/>
              <a:t>امتحان کنید.</a:t>
            </a:r>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fa" b="0" i="0" u="none" baseline="0" dirty="0"/>
              <a:t>تجهیزات</a:t>
            </a:r>
            <a:r>
              <a:rPr lang="fa-IR" b="0" i="0" u="none" baseline="0" dirty="0"/>
              <a:t> الزامی</a:t>
            </a:r>
            <a:r>
              <a:rPr lang="fa" b="0" i="0" u="none" baseline="0" dirty="0"/>
              <a:t> مهار آ</a:t>
            </a:r>
            <a:r>
              <a:rPr lang="fa-IR" b="0" i="0" u="none" baseline="0" dirty="0"/>
              <a:t>تش</a:t>
            </a:r>
            <a:endParaRPr lang="fa" b="0" i="0" u="none" baseline="0" dirty="0"/>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lgn="r" rtl="1">
              <a:buNone/>
            </a:pPr>
            <a:r>
              <a:rPr lang="fa" sz="1600" b="0" i="0" u="none" baseline="0" dirty="0"/>
              <a:t>هر خانه‌ باید </a:t>
            </a:r>
            <a:r>
              <a:rPr lang="fa-IR" sz="1600" b="0" i="0" u="none" baseline="0" dirty="0"/>
              <a:t>دارای </a:t>
            </a:r>
            <a:r>
              <a:rPr lang="fa" sz="1600" b="0" i="0" u="none" baseline="0" dirty="0"/>
              <a:t>شلنگ مهار آتش یا کپسول اطفای حریق باشد. توصیه می‌شود هر دو</a:t>
            </a:r>
            <a:r>
              <a:rPr lang="fa-IR" sz="1600" b="0" i="0" u="none" baseline="0" dirty="0"/>
              <a:t>ی این تجهیزات</a:t>
            </a:r>
            <a:r>
              <a:rPr lang="fa" sz="1600" b="0" i="0" u="none" baseline="0" dirty="0"/>
              <a:t> را داشته باشید. تجهیزات مهار آتش باید به راحتی در دسترس </a:t>
            </a:r>
            <a:r>
              <a:rPr lang="fa-IR" sz="1600" dirty="0"/>
              <a:t>باشند</a:t>
            </a:r>
            <a:r>
              <a:rPr lang="fa" sz="1600" b="0" i="0" u="none" baseline="0" dirty="0"/>
              <a:t>. همه افراد ساکن در خانه باید از محل قرارگیری این تجهیزات اطلاع داشته باشند. دستورالعمل‌های استفاده از این تجهیزات را به دقت بخوانید.</a:t>
            </a:r>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fa" b="0" i="0" u="none" baseline="0" dirty="0">
                <a:latin typeface="F_Nazanin" panose="05000000000000000000" pitchFamily="2" charset="2"/>
              </a:rPr>
              <a:t>پیش‌گیری از آتش‌سوزی </a:t>
            </a:r>
            <a:r>
              <a:rPr lang="fa-IR" b="0" i="0" u="none" baseline="0" dirty="0">
                <a:latin typeface="F_Nazanin" panose="05000000000000000000" pitchFamily="2" charset="2"/>
              </a:rPr>
              <a:t>1</a:t>
            </a:r>
            <a:endParaRPr lang="fa" b="0" i="0" u="none" baseline="0" dirty="0">
              <a:latin typeface="F_Nazanin" panose="05000000000000000000" pitchFamily="2" charset="2"/>
            </a:endParaRPr>
          </a:p>
        </p:txBody>
      </p:sp>
      <p:sp>
        <p:nvSpPr>
          <p:cNvPr id="5" name="Plassholder for innhold 4"/>
          <p:cNvSpPr>
            <a:spLocks noGrp="1"/>
          </p:cNvSpPr>
          <p:nvPr>
            <p:ph idx="1"/>
          </p:nvPr>
        </p:nvSpPr>
        <p:spPr>
          <a:xfrm>
            <a:off x="2772192" y="3968397"/>
            <a:ext cx="5976664" cy="1692851"/>
          </a:xfrm>
        </p:spPr>
        <p:txBody>
          <a:bodyPr anchor="ctr">
            <a:noAutofit/>
          </a:bodyPr>
          <a:lstStyle/>
          <a:p>
            <a:pPr marL="0" indent="0" algn="r" rtl="1">
              <a:buNone/>
            </a:pPr>
            <a:r>
              <a:rPr lang="fa-IR" sz="1600" b="0" i="0" u="none" baseline="0" dirty="0"/>
              <a:t>هنگام استفاده از اجاق گاز،</a:t>
            </a:r>
            <a:r>
              <a:rPr lang="fa-IR" sz="1600" b="0" i="0" u="none" dirty="0"/>
              <a:t> مراقب آن باشید</a:t>
            </a:r>
            <a:r>
              <a:rPr lang="fa" sz="1600" b="0" i="0" u="none" baseline="0" dirty="0"/>
              <a:t>. اگر هنگام آشپزی مشغول کار دیگری می‌شوید، همه شعله‌های گاز را خاموش کنید. یک دستگاه خاموشی خودکار</a:t>
            </a:r>
            <a:r>
              <a:rPr lang="fa-IR" sz="1600" b="0" i="0" u="none" baseline="0" dirty="0"/>
              <a:t> یا </a:t>
            </a:r>
            <a:r>
              <a:rPr lang="fa" sz="1600" b="0" i="0" u="none" baseline="0" dirty="0"/>
              <a:t>هشدار</a:t>
            </a:r>
            <a:r>
              <a:rPr lang="fa-IR" sz="1600" b="0" i="0" u="none" baseline="0" dirty="0"/>
              <a:t> دهنده</a:t>
            </a:r>
            <a:r>
              <a:rPr lang="fa" sz="1600" b="0" i="0" u="none" baseline="0" dirty="0"/>
              <a:t> نصب کنید. هنگام استفاده از شعله باز، مواظب باشید. هرگز شمع روشن در اتاق را به حال خود رها نکنید. شمع روشن نباید کنار مواد قابل اشتعال قرار داشته باشد. خاکسترها را در جای امنی تخلیه کنید. خاکستر داغ را در سطل زباله نریزید.</a:t>
            </a:r>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pPr algn="r" rtl="1"/>
            <a:r>
              <a:rPr lang="fa" b="0" i="0" u="none" baseline="0" dirty="0"/>
              <a:t>پیش‌گیری از آتش‌سوزی 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lgn="r" rtl="1">
              <a:buNone/>
            </a:pPr>
            <a:r>
              <a:rPr lang="fa" sz="1600" b="0" i="0" u="none" baseline="0" dirty="0"/>
              <a:t>همواره ماشین‌های لباسشویی و خشک‌کن را قبل از خروج از خانه یا رفتن به رختخواب، خاموش کنید. نصب و تعمیر تجهیزات برقی </a:t>
            </a:r>
            <a:r>
              <a:rPr lang="fa-IR" sz="1600" b="0" i="0" u="none" baseline="0" dirty="0"/>
              <a:t>تنها </a:t>
            </a:r>
            <a:r>
              <a:rPr lang="fa" sz="1600" b="0" i="0" u="none" baseline="0" dirty="0"/>
              <a:t>باید توسط تکنیسین‌های مجاز انجام شود. مصالح بنایی، جعبه‌های مقوایی و دیگر پسماندها اغلب برای ایجاد عمدی آتش استفاده می‌شوند. مطمئن شوید که مواد قابل اشتعال در راه‌پله و پارکینگ‌ها نباشد. سطل‌های زباله را از از ساختمان‌ها دور نگه دارید.</a:t>
            </a:r>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lstStyle/>
          <a:p>
            <a:pPr algn="r" rtl="1"/>
            <a:r>
              <a:rPr lang="fa" b="0" i="0" u="none" baseline="0" dirty="0"/>
              <a:t>در صورت</a:t>
            </a:r>
            <a:r>
              <a:rPr lang="fa-IR" b="0" i="0" u="none" baseline="0" dirty="0"/>
              <a:t> بروز</a:t>
            </a:r>
            <a:r>
              <a:rPr lang="fa" b="0" i="0" u="none" baseline="0" dirty="0"/>
              <a:t> آتش‌سوزی چه باید کرد؟</a:t>
            </a:r>
          </a:p>
        </p:txBody>
      </p:sp>
      <p:sp>
        <p:nvSpPr>
          <p:cNvPr id="5" name="Plassholder for innhold 4"/>
          <p:cNvSpPr>
            <a:spLocks noGrp="1"/>
          </p:cNvSpPr>
          <p:nvPr>
            <p:ph idx="1"/>
          </p:nvPr>
        </p:nvSpPr>
        <p:spPr>
          <a:xfrm>
            <a:off x="6156174" y="980728"/>
            <a:ext cx="2880321" cy="5688632"/>
          </a:xfrm>
        </p:spPr>
        <p:txBody>
          <a:bodyPr anchor="ctr">
            <a:noAutofit/>
          </a:bodyPr>
          <a:lstStyle/>
          <a:p>
            <a:pPr marL="0" indent="0" algn="r" rtl="1">
              <a:buNone/>
            </a:pPr>
            <a:r>
              <a:rPr lang="fa" sz="1400" b="0" i="0" u="none" baseline="0" dirty="0"/>
              <a:t>1) نجات</a:t>
            </a:r>
          </a:p>
          <a:p>
            <a:pPr marL="0" indent="0" algn="r" rtl="1">
              <a:buNone/>
            </a:pPr>
            <a:r>
              <a:rPr lang="fa" sz="1400" b="0" i="0" u="none" baseline="0" dirty="0"/>
              <a:t>مطمئن شوید که همه از ساختمان خارج </a:t>
            </a:r>
            <a:r>
              <a:rPr lang="fa-IR" sz="1400" b="0" i="0" u="none" baseline="0" dirty="0"/>
              <a:t>می</a:t>
            </a:r>
            <a:r>
              <a:rPr lang="fa" sz="1400" b="0" i="0" u="none" baseline="0" dirty="0"/>
              <a:t>شوند. فرار کردن از میان دود خطرناک است. درب‌ها را ببندید. به جایی بروید که قبلاً قرار گذاشته‌اید در آن‌جا جمع شوید.</a:t>
            </a:r>
          </a:p>
          <a:p>
            <a:pPr marL="0" indent="0" algn="r" rtl="1">
              <a:buNone/>
            </a:pPr>
            <a:r>
              <a:rPr lang="fa" sz="1400" b="0" i="0" u="none" baseline="0" dirty="0"/>
              <a:t> </a:t>
            </a:r>
          </a:p>
          <a:p>
            <a:pPr marL="0" indent="0" algn="r" rtl="1">
              <a:buNone/>
            </a:pPr>
            <a:r>
              <a:rPr lang="fa" sz="1400" b="0" i="0" u="none" baseline="0" dirty="0"/>
              <a:t>2) اطلاع‌</a:t>
            </a:r>
            <a:r>
              <a:rPr lang="fa-IR" sz="1400" b="0" i="0" u="none" baseline="0" dirty="0"/>
              <a:t>رسانی</a:t>
            </a:r>
            <a:r>
              <a:rPr lang="fa" sz="1400" b="0" i="0" u="none" baseline="0" dirty="0"/>
              <a:t> </a:t>
            </a:r>
          </a:p>
          <a:p>
            <a:pPr marL="0" indent="0" algn="r" rtl="1">
              <a:buNone/>
            </a:pPr>
            <a:r>
              <a:rPr lang="fa" sz="1400" b="0" i="0" u="none" baseline="0" dirty="0"/>
              <a:t>با آتش‌نشانی به شماره 110 تماس بگیرید و آتش را اطلاع دهید. آدرس دقیق ساختمان مورد حریق را به آن‌ها بگویید.</a:t>
            </a:r>
          </a:p>
          <a:p>
            <a:pPr marL="0" indent="0" algn="r" rtl="1">
              <a:buNone/>
            </a:pPr>
            <a:r>
              <a:rPr lang="fa" sz="1400" b="0" i="0" u="none" baseline="0" dirty="0"/>
              <a:t> </a:t>
            </a:r>
          </a:p>
          <a:p>
            <a:pPr marL="0" indent="0" algn="r" rtl="1">
              <a:buNone/>
            </a:pPr>
            <a:r>
              <a:rPr lang="fa" sz="1400" b="0" i="0" u="none" baseline="0" dirty="0"/>
              <a:t>3) اطفا</a:t>
            </a:r>
            <a:r>
              <a:rPr lang="fa-IR" sz="1400" b="0" i="0" u="none" baseline="0" dirty="0"/>
              <a:t>ی آتش</a:t>
            </a:r>
            <a:endParaRPr lang="fa" sz="1400" b="0" i="0" u="none" baseline="0" dirty="0"/>
          </a:p>
          <a:p>
            <a:pPr marL="0" indent="0" algn="r" rtl="1">
              <a:buNone/>
            </a:pPr>
            <a:r>
              <a:rPr lang="fa" sz="1400" b="0" i="0" u="none" baseline="0" dirty="0"/>
              <a:t>اگر آتش بیش از حد گسترش نیافته است، سعی کنید با شلنگ مهار آتش یا کپسول اطفای حریق آن را خاموش کنید. خود را در معرض خطر قرار ندهید. دود بسیار سمی است. </a:t>
            </a:r>
          </a:p>
          <a:p>
            <a:pPr marL="0" indent="0" algn="r" rtl="1">
              <a:buNone/>
            </a:pPr>
            <a:r>
              <a:rPr lang="fa" sz="1400" b="0" i="0" u="none" baseline="0" dirty="0"/>
              <a:t> </a:t>
            </a:r>
          </a:p>
          <a:p>
            <a:pPr marL="0" indent="0" algn="r" rtl="1">
              <a:buNone/>
            </a:pPr>
            <a:r>
              <a:rPr lang="fa" sz="1400" b="0" i="0" u="none" baseline="0" dirty="0"/>
              <a:t>ارزیابی شما از وضعیت تعیین می‌کند که به چه ترتیبی این مراحل را اجرا کنید. خوب است که هر چند وقت یک بار </a:t>
            </a:r>
            <a:r>
              <a:rPr lang="fa-IR" sz="1400" b="0" i="0" u="none" baseline="0" dirty="0"/>
              <a:t>تمرین </a:t>
            </a:r>
            <a:r>
              <a:rPr lang="fa" sz="1400" b="0" i="0" u="none" baseline="0" dirty="0"/>
              <a:t>مهار آتش را </a:t>
            </a:r>
            <a:r>
              <a:rPr lang="fa-IR" sz="1400" b="0" i="0" u="none" baseline="0" dirty="0"/>
              <a:t>انجام دهید</a:t>
            </a:r>
            <a:r>
              <a:rPr lang="fa-IR" sz="1400" b="0" i="0" u="none" dirty="0"/>
              <a:t> </a:t>
            </a:r>
            <a:r>
              <a:rPr lang="fa" sz="1400" b="0" i="0" u="none" baseline="0" dirty="0"/>
              <a:t>تا هر </a:t>
            </a:r>
            <a:r>
              <a:rPr lang="fa-IR" sz="1400" b="0" i="0" u="none" baseline="0" dirty="0"/>
              <a:t>فردی </a:t>
            </a:r>
            <a:r>
              <a:rPr lang="fa" sz="1400" b="0" i="0" u="none" baseline="0" dirty="0"/>
              <a:t>نقش خود را تمرین کند</a:t>
            </a:r>
            <a:endParaRPr lang="fa" sz="130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pPr algn="r"/>
            <a:r>
              <a:rPr lang="ku-Arab-IQ" dirty="0"/>
              <a:t>پیشگیری از بروز سوختگی در کودکان</a:t>
            </a:r>
            <a:endParaRPr lang="nb-NO" dirty="0"/>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96752"/>
            <a:ext cx="8263396" cy="4815248"/>
          </a:xfrm>
        </p:spPr>
        <p:txBody>
          <a:bodyPr>
            <a:normAutofit/>
          </a:bodyPr>
          <a:lstStyle/>
          <a:p>
            <a:pPr marL="0" indent="0">
              <a:buNone/>
            </a:pPr>
            <a:endParaRPr lang="nb-NO" dirty="0"/>
          </a:p>
          <a:p>
            <a:pPr marL="0" indent="0" algn="ctr">
              <a:buNone/>
            </a:pP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nb-NO" sz="1400" dirty="0"/>
          </a:p>
          <a:p>
            <a:pPr marL="0" indent="0" algn="r">
              <a:lnSpc>
                <a:spcPct val="107000"/>
              </a:lnSpc>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a:t>
            </a:r>
            <a:r>
              <a:rPr lang="fa-IR" sz="1400" dirty="0">
                <a:latin typeface="Calibri" panose="020F0502020204030204" pitchFamily="34" charset="0"/>
                <a:ea typeface="Calibri" panose="020F0502020204030204" pitchFamily="34" charset="0"/>
              </a:rPr>
              <a:t>در حین شیردهی یا بغل کردن کودک از نوشیدنی های گرم </a:t>
            </a:r>
            <a:r>
              <a:rPr lang="ku-Arab-IQ" sz="1400" dirty="0">
                <a:latin typeface="Calibri" panose="020F0502020204030204" pitchFamily="34" charset="0"/>
                <a:ea typeface="Calibri" panose="020F0502020204030204" pitchFamily="34" charset="0"/>
              </a:rPr>
              <a:t>پرهیز</a:t>
            </a:r>
            <a:r>
              <a:rPr lang="fa-IR" sz="1400" dirty="0">
                <a:latin typeface="Calibri" panose="020F0502020204030204" pitchFamily="34" charset="0"/>
                <a:ea typeface="Calibri" panose="020F0502020204030204" pitchFamily="34" charset="0"/>
              </a:rPr>
              <a:t> کنید</a:t>
            </a:r>
            <a:r>
              <a:rPr lang="ku-Arab-IQ" sz="1400" dirty="0">
                <a:latin typeface="Calibri" panose="020F0502020204030204" pitchFamily="34" charset="0"/>
                <a:ea typeface="Calibri" panose="020F0502020204030204" pitchFamily="34" charset="0"/>
              </a:rPr>
              <a:t>.</a:t>
            </a:r>
            <a:endParaRPr lang="nb-NO" sz="1400" dirty="0">
              <a:latin typeface="Calibri" panose="020F0502020204030204" pitchFamily="34" charset="0"/>
              <a:ea typeface="Calibri" panose="020F0502020204030204" pitchFamily="34" charset="0"/>
              <a:cs typeface="Arial" panose="020B0604020202020204" pitchFamily="34" charset="0"/>
            </a:endParaRPr>
          </a:p>
          <a:p>
            <a:pPr marL="0" indent="0" algn="r">
              <a:lnSpc>
                <a:spcPct val="107000"/>
              </a:lnSpc>
              <a:spcAft>
                <a:spcPts val="800"/>
              </a:spcAft>
              <a:buNone/>
            </a:pPr>
            <a:r>
              <a:rPr lang="ku-Arab-IQ" sz="1400" b="1" dirty="0">
                <a:ea typeface="Calibri" panose="020F0502020204030204" pitchFamily="34" charset="0"/>
              </a:rPr>
              <a:t>٠</a:t>
            </a:r>
            <a:r>
              <a:rPr lang="ku-Arab-IQ" sz="1400" dirty="0">
                <a:ea typeface="Calibri" panose="020F0502020204030204" pitchFamily="34" charset="0"/>
              </a:rPr>
              <a:t> </a:t>
            </a:r>
            <a:r>
              <a:rPr lang="fa-IR" sz="1400" dirty="0">
                <a:ea typeface="Calibri" panose="020F0502020204030204" pitchFamily="34" charset="0"/>
              </a:rPr>
              <a:t>مطمئن شوید کە کودک دسترسی بە سطوح داغ مثل شومینە، </a:t>
            </a:r>
            <a:r>
              <a:rPr lang="ku-Arab-IQ" sz="1400" dirty="0">
                <a:ea typeface="Calibri" panose="020F0502020204030204" pitchFamily="34" charset="0"/>
              </a:rPr>
              <a:t>بخاری برقی دیواری</a:t>
            </a:r>
            <a:r>
              <a:rPr lang="fa-IR" sz="1400" dirty="0">
                <a:ea typeface="Calibri" panose="020F0502020204030204" pitchFamily="34" charset="0"/>
              </a:rPr>
              <a:t>، اجاق گاز </a:t>
            </a:r>
            <a:r>
              <a:rPr lang="ku-Arab-IQ" sz="1400" dirty="0">
                <a:ea typeface="Calibri" panose="020F0502020204030204" pitchFamily="34" charset="0"/>
              </a:rPr>
              <a:t> و </a:t>
            </a:r>
            <a:r>
              <a:rPr lang="fa-IR" sz="1400" dirty="0">
                <a:ea typeface="Calibri" panose="020F0502020204030204" pitchFamily="34" charset="0"/>
              </a:rPr>
              <a:t>مشابە را</a:t>
            </a:r>
            <a:r>
              <a:rPr lang="ku-Arab-IQ" sz="1400" dirty="0">
                <a:ea typeface="Calibri" panose="020F0502020204030204" pitchFamily="34" charset="0"/>
              </a:rPr>
              <a:t> ندارد.</a:t>
            </a:r>
            <a:r>
              <a:rPr lang="fa-IR" sz="1400" dirty="0">
                <a:ea typeface="Calibri" panose="020F0502020204030204" pitchFamily="34" charset="0"/>
              </a:rPr>
              <a:t> </a:t>
            </a:r>
            <a:r>
              <a:rPr lang="ku-Arab-IQ" sz="1400" dirty="0">
                <a:ea typeface="Calibri" panose="020F0502020204030204" pitchFamily="34" charset="0"/>
              </a:rPr>
              <a:t>                          </a:t>
            </a:r>
            <a:endParaRPr lang="nb-NO" sz="1400" dirty="0">
              <a:ea typeface="Calibri" panose="020F0502020204030204" pitchFamily="34" charset="0"/>
              <a:cs typeface="Arial" panose="020B0604020202020204" pitchFamily="34" charset="0"/>
            </a:endParaRPr>
          </a:p>
          <a:p>
            <a:pPr marL="0" indent="0">
              <a:buNone/>
            </a:pPr>
            <a:endParaRPr lang="nb-NO" sz="1400" dirty="0"/>
          </a:p>
          <a:p>
            <a:pPr marL="0" lvl="0" indent="0" algn="r">
              <a:lnSpc>
                <a:spcPct val="107000"/>
              </a:lnSpc>
              <a:spcBef>
                <a:spcPts val="0"/>
              </a:spcBef>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a:t>
            </a:r>
            <a:r>
              <a:rPr lang="fa-IR" sz="1400" dirty="0">
                <a:latin typeface="Calibri" panose="020F0502020204030204" pitchFamily="34" charset="0"/>
                <a:ea typeface="Calibri" panose="020F0502020204030204" pitchFamily="34" charset="0"/>
              </a:rPr>
              <a:t>مواظب درجە حرارت آب داخل وان حمام باشید، و کودک اجازە </a:t>
            </a:r>
            <a:r>
              <a:rPr lang="ku-Arab-IQ" sz="1400" dirty="0">
                <a:latin typeface="Calibri" panose="020F0502020204030204" pitchFamily="34" charset="0"/>
                <a:ea typeface="Calibri" panose="020F0502020204030204" pitchFamily="34" charset="0"/>
              </a:rPr>
              <a:t>نداشتە باشد و</a:t>
            </a:r>
            <a:r>
              <a:rPr lang="fa-IR" sz="1400" dirty="0">
                <a:latin typeface="Calibri" panose="020F0502020204030204" pitchFamily="34" charset="0"/>
                <a:ea typeface="Calibri" panose="020F0502020204030204" pitchFamily="34" charset="0"/>
              </a:rPr>
              <a:t>ان حمام را </a:t>
            </a:r>
            <a:r>
              <a:rPr lang="ku-Arab-IQ" sz="1400" dirty="0">
                <a:latin typeface="Calibri" panose="020F0502020204030204" pitchFamily="34" charset="0"/>
                <a:ea typeface="Calibri" panose="020F0502020204030204" pitchFamily="34" charset="0"/>
              </a:rPr>
              <a:t>پر کند</a:t>
            </a:r>
            <a:r>
              <a:rPr lang="fa-IR" sz="1400" dirty="0">
                <a:latin typeface="Calibri" panose="020F0502020204030204" pitchFamily="34" charset="0"/>
                <a:ea typeface="Calibri" panose="020F0502020204030204" pitchFamily="34" charset="0"/>
              </a:rPr>
              <a:t>.</a:t>
            </a:r>
            <a:r>
              <a:rPr lang="ku-Arab-IQ" sz="1400" dirty="0">
                <a:latin typeface="Calibri" panose="020F0502020204030204" pitchFamily="34" charset="0"/>
                <a:ea typeface="Calibri" panose="020F0502020204030204" pitchFamily="34" charset="0"/>
              </a:rPr>
              <a:t> درجە حرارت </a:t>
            </a:r>
            <a:r>
              <a:rPr lang="ku-Arab-IQ" sz="1400" dirty="0">
                <a:solidFill>
                  <a:prstClr val="black"/>
                </a:solidFill>
                <a:latin typeface="Calibri" panose="020F0502020204030204" pitchFamily="34" charset="0"/>
                <a:ea typeface="Calibri" panose="020F0502020204030204" pitchFamily="34" charset="0"/>
              </a:rPr>
              <a:t>آب گرم کن را تنظیم کنید.</a:t>
            </a:r>
            <a:endParaRPr lang="nb-NO"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indent="0" algn="r">
              <a:lnSpc>
                <a:spcPct val="107000"/>
              </a:lnSpc>
              <a:spcAft>
                <a:spcPts val="800"/>
              </a:spcAft>
              <a:buNone/>
            </a:pPr>
            <a:endParaRPr lang="nb-NO" sz="1400" dirty="0">
              <a:latin typeface="Calibri" panose="020F0502020204030204" pitchFamily="34" charset="0"/>
              <a:ea typeface="Calibri" panose="020F0502020204030204" pitchFamily="34" charset="0"/>
              <a:cs typeface="Arial" panose="020B0604020202020204" pitchFamily="34" charset="0"/>
            </a:endParaRPr>
          </a:p>
          <a:p>
            <a:pPr marL="0" indent="0" algn="r">
              <a:buNone/>
            </a:pPr>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lstStyle/>
          <a:p>
            <a:pPr algn="r"/>
            <a:r>
              <a:rPr lang="ku-Arab-IQ" dirty="0"/>
              <a:t>پیشگیری از بروز سوختگی در کودکان</a:t>
            </a:r>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7000"/>
              </a:lnSpc>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کودکان را از دسترسی بە </a:t>
            </a:r>
            <a:r>
              <a:rPr lang="ku-Arab-IQ" sz="1400">
                <a:latin typeface="Calibri" panose="020F0502020204030204" pitchFamily="34" charset="0"/>
                <a:ea typeface="Calibri" panose="020F0502020204030204" pitchFamily="34" charset="0"/>
              </a:rPr>
              <a:t>قابلمە داغ </a:t>
            </a:r>
            <a:r>
              <a:rPr lang="ku-Arab-IQ" sz="1400" dirty="0">
                <a:latin typeface="Calibri" panose="020F0502020204030204" pitchFamily="34" charset="0"/>
                <a:ea typeface="Calibri" panose="020F0502020204030204" pitchFamily="34" charset="0"/>
              </a:rPr>
              <a:t>دور نگهدارید.</a:t>
            </a:r>
            <a:endParaRPr lang="nb-NO" sz="1400" dirty="0">
              <a:latin typeface="Calibri" panose="020F0502020204030204" pitchFamily="34" charset="0"/>
              <a:ea typeface="Calibri" panose="020F0502020204030204" pitchFamily="34" charset="0"/>
              <a:cs typeface="Arial" panose="020B0604020202020204" pitchFamily="34" charset="0"/>
            </a:endParaRPr>
          </a:p>
          <a:p>
            <a:pPr marL="0" indent="0" algn="r">
              <a:lnSpc>
                <a:spcPct val="107000"/>
              </a:lnSpc>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کتری برقی – در مورد جادادن کتری و کابل برق آن دقت نمائید.</a:t>
            </a:r>
            <a:endParaRPr lang="nb-NO" sz="1400" dirty="0">
              <a:latin typeface="Calibri" panose="020F0502020204030204" pitchFamily="34" charset="0"/>
              <a:ea typeface="Calibri" panose="020F0502020204030204" pitchFamily="34" charset="0"/>
              <a:cs typeface="Arial" panose="020B0604020202020204" pitchFamily="34" charset="0"/>
            </a:endParaRPr>
          </a:p>
          <a:p>
            <a:pPr marL="0" indent="0" algn="r">
              <a:lnSpc>
                <a:spcPct val="107000"/>
              </a:lnSpc>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مراقب میزهایی کە بر روی آنها رومیزی ، فنجان های قهوە، شمع و چیزهایی از این قبیل قرار دارد، باشید. کودکان ممکن است این وسایل را از روی میز پایین بکشند.</a:t>
            </a:r>
            <a:endParaRPr lang="nb-NO" sz="1400" dirty="0">
              <a:latin typeface="Calibri" panose="020F0502020204030204" pitchFamily="34" charset="0"/>
              <a:ea typeface="Calibri" panose="020F0502020204030204" pitchFamily="34" charset="0"/>
              <a:cs typeface="Arial" panose="020B0604020202020204" pitchFamily="34" charset="0"/>
            </a:endParaRPr>
          </a:p>
          <a:p>
            <a:pPr marL="0" indent="0" algn="r">
              <a:buNone/>
            </a:pPr>
            <a:endParaRPr lang="nb-NO" sz="1400" dirty="0"/>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pPr algn="r"/>
            <a:r>
              <a:rPr lang="ku-Arab-IQ" dirty="0"/>
              <a:t>اگر کودک دچار سوختگی گردد</a:t>
            </a:r>
            <a:endParaRPr lang="nb-NO" dirty="0"/>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7000"/>
              </a:lnSpc>
              <a:spcAft>
                <a:spcPts val="800"/>
              </a:spcAft>
              <a:buNone/>
            </a:pPr>
            <a:r>
              <a:rPr lang="ku-Arab-IQ" sz="1400" b="1" dirty="0">
                <a:latin typeface="Calibri" panose="020F0502020204030204" pitchFamily="34" charset="0"/>
                <a:ea typeface="Calibri" panose="020F0502020204030204" pitchFamily="34" charset="0"/>
              </a:rPr>
              <a:t>٠</a:t>
            </a:r>
            <a:r>
              <a:rPr lang="ku-Arab-IQ" sz="1400" dirty="0">
                <a:latin typeface="Calibri" panose="020F0502020204030204" pitchFamily="34" charset="0"/>
                <a:ea typeface="Calibri" panose="020F0502020204030204" pitchFamily="34" charset="0"/>
              </a:rPr>
              <a:t> در صورتی کە شک دارید کودک دچار سوختگی شدید شدە باشد، او را بە مدت ٢٠ دقیقە زیر آب حدودا ٢٠ درجە بگیرید تا خنک شود. باید این کار را بدون در نظر گرفتن سن و سال کودک انجام داد.  </a:t>
            </a:r>
          </a:p>
          <a:p>
            <a:pPr marL="0" indent="0" algn="r">
              <a:lnSpc>
                <a:spcPct val="107000"/>
              </a:lnSpc>
              <a:spcAft>
                <a:spcPts val="800"/>
              </a:spcAft>
              <a:buNone/>
            </a:pPr>
            <a:endParaRPr lang="ku-Arab-IQ" sz="1400" dirty="0">
              <a:latin typeface="Calibri" panose="020F0502020204030204" pitchFamily="34" charset="0"/>
              <a:ea typeface="Calibri" panose="020F0502020204030204" pitchFamily="34" charset="0"/>
            </a:endParaRPr>
          </a:p>
          <a:p>
            <a:pPr marL="0" indent="0" algn="r">
              <a:lnSpc>
                <a:spcPct val="107000"/>
              </a:lnSpc>
              <a:spcAft>
                <a:spcPts val="800"/>
              </a:spcAft>
              <a:buNone/>
            </a:pPr>
            <a:r>
              <a:rPr lang="ku-Arab-IQ" sz="1400" dirty="0">
                <a:latin typeface="Calibri" panose="020F0502020204030204" pitchFamily="34" charset="0"/>
                <a:ea typeface="Calibri" panose="020F0502020204030204" pitchFamily="34" charset="0"/>
              </a:rPr>
              <a:t>بە خاطر داشتە باشید   ٢٠ - ٢٠ </a:t>
            </a:r>
            <a:endParaRPr lang="nb-NO" sz="1400" dirty="0">
              <a:latin typeface="Calibri" panose="020F0502020204030204" pitchFamily="34" charset="0"/>
              <a:ea typeface="Calibri" panose="020F0502020204030204" pitchFamily="34" charset="0"/>
              <a:cs typeface="Arial" panose="020B0604020202020204" pitchFamily="34" charset="0"/>
            </a:endParaRP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HUSK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2935</TotalTime>
  <Words>582</Words>
  <Application>Microsoft Office PowerPoint</Application>
  <PresentationFormat>Skjermfremvisning (4:3)</PresentationFormat>
  <Paragraphs>39</Paragraphs>
  <Slides>10</Slides>
  <Notes>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10</vt:i4>
      </vt:variant>
    </vt:vector>
  </HeadingPairs>
  <TitlesOfParts>
    <vt:vector size="15" baseType="lpstr">
      <vt:lpstr>Bradley Hand ITC</vt:lpstr>
      <vt:lpstr>Arial</vt:lpstr>
      <vt:lpstr>F_Nazanin</vt:lpstr>
      <vt:lpstr>Calibri</vt:lpstr>
      <vt:lpstr>Norsk brannvernforening_4.3 PPT_MAL_0412</vt:lpstr>
      <vt:lpstr>PowerPoint-presentasjon</vt:lpstr>
      <vt:lpstr>حسگرهای تشخیص دود الزامی</vt:lpstr>
      <vt:lpstr>تجهیزات الزامی مهار آتش</vt:lpstr>
      <vt:lpstr>پیش‌گیری از آتش‌سوزی 1</vt:lpstr>
      <vt:lpstr>پیش‌گیری از آتش‌سوزی 2</vt:lpstr>
      <vt:lpstr>در صورت بروز آتش‌سوزی چه باید کرد؟</vt:lpstr>
      <vt:lpstr>پیشگیری از بروز سوختگی در کودکان</vt:lpstr>
      <vt:lpstr>پیشگیری از بروز سوختگی در کودکان</vt:lpstr>
      <vt:lpstr>اگر کودک دچار سوختگی گردد</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57</cp:revision>
  <cp:lastPrinted>2013-11-15T14:49:12Z</cp:lastPrinted>
  <dcterms:created xsi:type="dcterms:W3CDTF">2016-12-13T07:42:50Z</dcterms:created>
  <dcterms:modified xsi:type="dcterms:W3CDTF">2019-11-11T09:53:17Z</dcterms:modified>
</cp:coreProperties>
</file>