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63" r:id="rId2"/>
    <p:sldId id="257" r:id="rId3"/>
    <p:sldId id="264" r:id="rId4"/>
    <p:sldId id="268" r:id="rId5"/>
    <p:sldId id="266" r:id="rId6"/>
    <p:sldId id="267" r:id="rId7"/>
    <p:sldId id="271" r:id="rId8"/>
    <p:sldId id="272" r:id="rId9"/>
    <p:sldId id="273" r:id="rId10"/>
    <p:sldId id="269" r:id="rId11"/>
  </p:sldIdLst>
  <p:sldSz cx="9144000" cy="6858000" type="screen4x3"/>
  <p:notesSz cx="6735763" cy="9866313"/>
  <p:embeddedFontLst>
    <p:embeddedFont>
      <p:font typeface="Bradley Hand ITC" panose="03070402050302030203" pitchFamily="66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eiryo UI" panose="020B0604030504040204" pitchFamily="34" charset="-128"/>
      <p:regular r:id="rId18"/>
      <p:bold r:id="rId19"/>
      <p:italic r:id="rId20"/>
      <p:boldItalic r:id="rId21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329">
          <p15:clr>
            <a:srgbClr val="A4A3A4"/>
          </p15:clr>
        </p15:guide>
        <p15:guide id="3" orient="horz" pos="3857" userDrawn="1">
          <p15:clr>
            <a:srgbClr val="A4A3A4"/>
          </p15:clr>
        </p15:guide>
        <p15:guide id="5" pos="5448" userDrawn="1">
          <p15:clr>
            <a:srgbClr val="A4A3A4"/>
          </p15:clr>
        </p15:guide>
        <p15:guide id="6" orient="horz" pos="3437" userDrawn="1">
          <p15:clr>
            <a:srgbClr val="A4A3A4"/>
          </p15:clr>
        </p15:guide>
        <p15:guide id="7" orient="horz" pos="32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8" autoAdjust="0"/>
    <p:restoredTop sz="94660"/>
  </p:normalViewPr>
  <p:slideViewPr>
    <p:cSldViewPr showGuides="1">
      <p:cViewPr varScale="1">
        <p:scale>
          <a:sx n="111" d="100"/>
          <a:sy n="111" d="100"/>
        </p:scale>
        <p:origin x="1722" y="114"/>
      </p:cViewPr>
      <p:guideLst>
        <p:guide orient="horz" pos="4156"/>
        <p:guide pos="329"/>
        <p:guide orient="horz" pos="3857"/>
        <p:guide pos="5448"/>
        <p:guide orient="horz" pos="3437"/>
        <p:guide orient="horz" pos="325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34305-EFC2-44A8-A944-225B7FBD4AD9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46885-94E2-4666-BE60-DD5D1C74B08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682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98E56-76B2-6B4A-A5A0-CD5C2EA7A071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8497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2287" y="1152000"/>
            <a:ext cx="8082000" cy="4860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2277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hvi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647999"/>
            <a:ext cx="8082000" cy="536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395388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2287" y="1691999"/>
            <a:ext cx="8082000" cy="4320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2"/>
          <p:cNvSpPr>
            <a:spLocks noGrp="1"/>
          </p:cNvSpPr>
          <p:nvPr>
            <p:ph type="body" idx="13"/>
          </p:nvPr>
        </p:nvSpPr>
        <p:spPr>
          <a:xfrm>
            <a:off x="521549" y="1152000"/>
            <a:ext cx="8082000" cy="503814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31016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tel,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3888000" cy="486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6000" y="1152000"/>
            <a:ext cx="3888000" cy="486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003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22000" y="1692000"/>
            <a:ext cx="3888000" cy="432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16000" y="1152000"/>
            <a:ext cx="3888000" cy="503815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716000" y="1692000"/>
            <a:ext cx="3888000" cy="432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tekst 2"/>
          <p:cNvSpPr>
            <a:spLocks noGrp="1"/>
          </p:cNvSpPr>
          <p:nvPr>
            <p:ph type="body" idx="13"/>
          </p:nvPr>
        </p:nvSpPr>
        <p:spPr>
          <a:xfrm>
            <a:off x="521550" y="1152000"/>
            <a:ext cx="3888000" cy="503814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93267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3888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6000" y="1152000"/>
            <a:ext cx="3888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3"/>
          </p:nvPr>
        </p:nvSpPr>
        <p:spPr>
          <a:xfrm>
            <a:off x="522287" y="3996000"/>
            <a:ext cx="8082000" cy="2016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90912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48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3"/>
          </p:nvPr>
        </p:nvSpPr>
        <p:spPr>
          <a:xfrm>
            <a:off x="522287" y="3996000"/>
            <a:ext cx="8082000" cy="2016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innhold 3"/>
          <p:cNvSpPr>
            <a:spLocks noGrp="1"/>
          </p:cNvSpPr>
          <p:nvPr>
            <p:ph sz="half" idx="14"/>
          </p:nvPr>
        </p:nvSpPr>
        <p:spPr>
          <a:xfrm>
            <a:off x="3285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400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sor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1260000"/>
            <a:ext cx="8082000" cy="475252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420846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sor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647999"/>
            <a:ext cx="8082000" cy="5364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4287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hvi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1260000"/>
            <a:ext cx="8082000" cy="47525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1228341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  <a:prstGeom prst="rect">
            <a:avLst/>
          </a:prstGeom>
        </p:spPr>
        <p:txBody>
          <a:bodyPr vert="horz" lIns="0" tIns="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22287" y="1152000"/>
            <a:ext cx="8082000" cy="4860000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3080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52" r:id="rId3"/>
    <p:sldLayoutId id="2147483653" r:id="rId4"/>
    <p:sldLayoutId id="2147483661" r:id="rId5"/>
    <p:sldLayoutId id="2147483662" r:id="rId6"/>
    <p:sldLayoutId id="2147483654" r:id="rId7"/>
    <p:sldLayoutId id="2147483663" r:id="rId8"/>
    <p:sldLayoutId id="2147483664" r:id="rId9"/>
    <p:sldLayoutId id="2147483665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spcBef>
          <a:spcPct val="20000"/>
        </a:spcBef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6035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52413" algn="l" defTabSz="914400" rtl="0" eaLnBrk="1" latinLnBrk="0" hangingPunct="1">
        <a:spcBef>
          <a:spcPct val="20000"/>
        </a:spcBef>
        <a:buFont typeface="Calibri" panose="020F0502020204030204" pitchFamily="34" charset="0"/>
        <a:buChar char="▪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13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6" y="404664"/>
            <a:ext cx="8497079" cy="5206147"/>
          </a:xfrm>
          <a:prstGeom prst="rect">
            <a:avLst/>
          </a:prstGeom>
        </p:spPr>
      </p:pic>
      <p:sp>
        <p:nvSpPr>
          <p:cNvPr id="15" name="Tittel 1"/>
          <p:cNvSpPr txBox="1">
            <a:spLocks/>
          </p:cNvSpPr>
          <p:nvPr/>
        </p:nvSpPr>
        <p:spPr>
          <a:xfrm>
            <a:off x="395536" y="908720"/>
            <a:ext cx="3600400" cy="1872208"/>
          </a:xfrm>
          <a:prstGeom prst="rect">
            <a:avLst/>
          </a:prstGeom>
        </p:spPr>
        <p:txBody>
          <a:bodyPr rIns="0"/>
          <a:lstStyle>
            <a:lvl1pPr algn="r" defTabSz="914400" rtl="0" eaLnBrk="1" latinLnBrk="0" hangingPunct="1">
              <a:spcBef>
                <a:spcPct val="0"/>
              </a:spcBef>
              <a:buNone/>
              <a:defRPr sz="3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ご家庭における火災予防対策</a:t>
            </a: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5" y="5646960"/>
            <a:ext cx="2340000" cy="609374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6444208" y="5877272"/>
            <a:ext cx="274594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7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brannvernforeningen.no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6191672" y="-817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JAPANSK</a:t>
            </a:r>
          </a:p>
        </p:txBody>
      </p:sp>
    </p:spTree>
    <p:extLst>
      <p:ext uri="{BB962C8B-B14F-4D97-AF65-F5344CB8AC3E}">
        <p14:creationId xmlns:p14="http://schemas.microsoft.com/office/powerpoint/2010/main" val="118001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49441"/>
            <a:ext cx="2340000" cy="609374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22206" y="5677535"/>
            <a:ext cx="86142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ノルウェー防火協会（Norwegian Fire Protection </a:t>
            </a:r>
            <a:r>
              <a:rPr lang="en-GB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Association）のウェブサイトでは本書の翻訳版が</a:t>
            </a:r>
            <a:br>
              <a:rPr lang="en-GB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GB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30ヶ国語以上提供されています。</a:t>
            </a:r>
            <a:br>
              <a:rPr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GB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URL：www.brannvernforeningen.no/brannsikker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293" y="2780928"/>
            <a:ext cx="746401" cy="746401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79" y="2917723"/>
            <a:ext cx="2294517" cy="47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060848"/>
            <a:ext cx="1987380" cy="134962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88" y="1371229"/>
            <a:ext cx="1987380" cy="1774118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設置が義務化されている住宅用火災報知器</a:t>
            </a:r>
            <a:endParaRPr lang="ja-JP" sz="3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5364088" y="3652644"/>
            <a:ext cx="3456384" cy="1656184"/>
          </a:xfrm>
        </p:spPr>
        <p:txBody>
          <a:bodyPr anchor="ctr">
            <a:normAutofit fontScale="85000" lnSpcReduction="10000"/>
          </a:bodyPr>
          <a:lstStyle/>
          <a:p>
            <a:pPr marL="0" indent="0">
              <a:buNone/>
            </a:pPr>
            <a:r>
              <a:rPr lang="en-GB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住宅の各階に最低1台の住宅用火災報知器の設定が義務付けられています。火災報知機は、火災が発生した場合、早い段階で警報を鳴らします。ドアを閉めた状態で寝室内にも警報が</a:t>
            </a:r>
            <a:br>
              <a:rPr lang="en-GB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GB" sz="16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聞こえるように設置、設定する必要があります。通常年に一度、電池交換が必要です</a:t>
            </a:r>
            <a:r>
              <a:rPr lang="en-GB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。</a:t>
            </a:r>
            <a:br>
              <a:rPr lang="en-GB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GB" sz="16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テストボタンを押し、定期的に火災報知機の</a:t>
            </a:r>
            <a:br>
              <a:rPr lang="en-GB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GB" sz="16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点検を実施してください</a:t>
            </a:r>
            <a:r>
              <a:rPr lang="en-GB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。</a:t>
            </a: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360506"/>
            <a:ext cx="1969252" cy="1428819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3690133"/>
            <a:ext cx="1969252" cy="176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5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消火器/消火設備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2771800" y="3917816"/>
            <a:ext cx="6264696" cy="16828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6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住宅には消火ホース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もしくは</a:t>
            </a:r>
            <a:r>
              <a:rPr lang="en-GB" sz="16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消火器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を設置しなければならず</a:t>
            </a:r>
            <a:r>
              <a:rPr lang="en-GB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両方設置することが強く推奨されています。消火ホースや消火器はすぐに使えるようにしておいてください。必ず居住者全員が消火ホースや消火器の保管場所を把握するようにしてください。使用説明書をよくお読みください。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43122"/>
            <a:ext cx="1988196" cy="186551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902" y="2060848"/>
            <a:ext cx="1988196" cy="1681515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143" y="1947642"/>
            <a:ext cx="1991281" cy="15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火災予防1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2772192" y="3968397"/>
            <a:ext cx="6371808" cy="169285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GB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調理器具を使用中は目を離さないでください。調理を中断せざるを得ない状況が生じた場合は、コンロの火をすべて消してください。住宅用火災・ガス・CO</a:t>
            </a:r>
            <a:br>
              <a:rPr lang="en-GB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GB" sz="16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警報器（台所用</a:t>
            </a:r>
            <a:r>
              <a:rPr lang="en-GB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）/</a:t>
            </a:r>
            <a:r>
              <a:rPr lang="en-GB" sz="16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自動遮断装置を設置してください。裸火を使用する場合は注意してください。ろうそくに火をつけたまま放置しないでください。火のついた</a:t>
            </a:r>
            <a:br>
              <a:rPr lang="en-GB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GB" sz="16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ろうそくを可燃物の近くに置かないでください。灰皿の灰は安全な場所に</a:t>
            </a:r>
            <a:br>
              <a:rPr lang="en-GB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GB" sz="16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捨ててください。灰が熱い状態でゴミ箱に灰を捨てないでください</a:t>
            </a:r>
            <a:r>
              <a:rPr lang="en-GB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。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50" y="1556792"/>
            <a:ext cx="2107863" cy="168804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21" y="3244832"/>
            <a:ext cx="1943951" cy="157243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414" y="1785086"/>
            <a:ext cx="1883785" cy="1862295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1785086"/>
            <a:ext cx="1862042" cy="178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5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火災予防2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5364088" y="2132856"/>
            <a:ext cx="3672408" cy="320509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GB" sz="16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外出や就寝の際は、必ず洗濯機と乾燥機の電源をお切りください。電気設備の設置や修理を行うことは、認定電気技師のみに</a:t>
            </a:r>
            <a:br>
              <a:rPr lang="en-GB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GB" sz="16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許可されています。多くの場合放火には</a:t>
            </a:r>
            <a:r>
              <a:rPr lang="en-GB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</a:t>
            </a:r>
            <a:br>
              <a:rPr lang="en-GB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GB" sz="16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置きっぱなしにされた建材、段ボール、その他の廃棄物が使用されます。外階段や車庫に可燃物がないことを確認してください</a:t>
            </a:r>
            <a:r>
              <a:rPr lang="en-GB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。</a:t>
            </a:r>
            <a:br>
              <a:rPr lang="en-GB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GB" sz="16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ごみ収集箱は建物から適当に離れた場所においてください</a:t>
            </a:r>
            <a:r>
              <a:rPr lang="en-GB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。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70" y="3714065"/>
            <a:ext cx="1991282" cy="1731159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561938"/>
            <a:ext cx="1991281" cy="1389434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748920"/>
            <a:ext cx="2030336" cy="177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22" y="3553824"/>
            <a:ext cx="2317121" cy="1474194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火災が発生した場合の対応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6156174" y="980728"/>
            <a:ext cx="2910553" cy="568863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GB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1) 避難</a:t>
            </a:r>
          </a:p>
          <a:p>
            <a:pPr marL="0" indent="0">
              <a:buNone/>
            </a:pPr>
            <a:r>
              <a:rPr lang="en-GB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全員が建物から外に安全に避難して</a:t>
            </a:r>
            <a:br>
              <a:rPr lang="en-GB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GB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いることを確認します。煙の中を避難</a:t>
            </a:r>
            <a:br>
              <a:rPr lang="en-GB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GB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するのは危険です。ドアを閉めてください。事前に指定された避難場所に集合してください</a:t>
            </a:r>
            <a:r>
              <a:rPr lang="en-GB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。</a:t>
            </a:r>
          </a:p>
          <a:p>
            <a:pPr marL="0" indent="0">
              <a:buNone/>
            </a:pPr>
            <a:r>
              <a:rPr lang="en-GB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 </a:t>
            </a:r>
          </a:p>
          <a:p>
            <a:pPr marL="0" indent="0">
              <a:buNone/>
            </a:pPr>
            <a:r>
              <a:rPr lang="en-GB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2) 通報 </a:t>
            </a:r>
          </a:p>
          <a:p>
            <a:pPr marL="0" indent="0">
              <a:buNone/>
            </a:pPr>
            <a:r>
              <a:rPr lang="en-GB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緊急電話番号110に電話をかけ、</a:t>
            </a:r>
            <a:br>
              <a:rPr lang="en-GB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GB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消防車を呼びます。建物の住所を正確に伝えてください</a:t>
            </a:r>
            <a:r>
              <a:rPr lang="en-GB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。</a:t>
            </a:r>
          </a:p>
          <a:p>
            <a:pPr marL="0" indent="0">
              <a:buNone/>
            </a:pPr>
            <a:r>
              <a:rPr lang="en-GB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 </a:t>
            </a:r>
          </a:p>
          <a:p>
            <a:pPr marL="0" indent="0">
              <a:buNone/>
            </a:pPr>
            <a:r>
              <a:rPr lang="en-GB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3) 消火</a:t>
            </a:r>
          </a:p>
          <a:p>
            <a:pPr marL="0" indent="0">
              <a:buNone/>
            </a:pPr>
            <a:r>
              <a:rPr lang="en-GB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火がそれほど広がっていない場合は</a:t>
            </a:r>
            <a:r>
              <a:rPr lang="en-GB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</a:t>
            </a:r>
            <a:br>
              <a:rPr lang="en-GB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GB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消火ホースと消火器で消火作業を行います。ご自身を危険にさらさないで</a:t>
            </a:r>
            <a:br>
              <a:rPr lang="en-GB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GB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ください。煙は非常に有毒です</a:t>
            </a:r>
            <a:r>
              <a:rPr lang="en-GB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。 </a:t>
            </a:r>
          </a:p>
          <a:p>
            <a:pPr marL="0" indent="0">
              <a:buNone/>
            </a:pPr>
            <a:r>
              <a:rPr lang="en-GB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 </a:t>
            </a:r>
          </a:p>
          <a:p>
            <a:pPr marL="0" indent="0">
              <a:buNone/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各自の</a:t>
            </a:r>
            <a:r>
              <a:rPr lang="en-GB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状況を判断し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たうえで</a:t>
            </a:r>
            <a:r>
              <a:rPr lang="en-GB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</a:t>
            </a:r>
            <a:r>
              <a:rPr lang="en-GB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優先すべき措置を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決定することが大切です。また</a:t>
            </a:r>
            <a:r>
              <a:rPr lang="en-GB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火災が発生した場合にとるべき行動を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知っておくため、</a:t>
            </a:r>
            <a:r>
              <a:rPr lang="en-GB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定期的に火災避難訓練を実施することが推奨されます</a:t>
            </a:r>
            <a:r>
              <a:rPr lang="en-GB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。</a:t>
            </a:r>
            <a:endParaRPr lang="ja-JP" sz="13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53" y="1563069"/>
            <a:ext cx="2656839" cy="186326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634" y="4437469"/>
            <a:ext cx="1995059" cy="18547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527" y="3196572"/>
            <a:ext cx="1251108" cy="119655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952" y="2229179"/>
            <a:ext cx="1650289" cy="1368152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2529" y="4364169"/>
            <a:ext cx="1520363" cy="129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9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201CED-C67C-264E-BEBF-A96A127D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子供のやけど予防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52FE22-F8AC-B947-902B-67CD13EA3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287" y="1152000"/>
            <a:ext cx="8082000" cy="4860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22984CA9-00C5-A14A-AB9B-1668B95D9597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400" dirty="0"/>
          </a:p>
          <a:p>
            <a:r>
              <a:rPr lang="ja-JP" altLang="en-US" sz="1400" dirty="0"/>
              <a:t>授乳中や子供を抱っこしたまま熱い飲み物を飲まない。</a:t>
            </a:r>
            <a:endParaRPr lang="nb-NO" sz="1400" dirty="0"/>
          </a:p>
          <a:p>
            <a:r>
              <a:rPr lang="ja-JP" altLang="en-US" sz="1400" dirty="0"/>
              <a:t>子供が、ストーブ、ヒーター、オーブンなどの高温部分に触れないようにする。</a:t>
            </a:r>
            <a:br>
              <a:rPr lang="nb-NO" sz="1400" dirty="0"/>
            </a:br>
            <a:endParaRPr lang="nb-NO" sz="1400" dirty="0"/>
          </a:p>
          <a:p>
            <a:r>
              <a:rPr lang="ja-JP" altLang="en-US" sz="1400" dirty="0"/>
              <a:t>浴槽のお湯の温度に注意を払い、子供がお湯を出すことができないようにする。湯沸かし器の温度を制限する。</a:t>
            </a:r>
            <a:endParaRPr lang="nb-NO" sz="14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1855DDA-53DF-6649-98C9-83229F8A7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979" y="1405552"/>
            <a:ext cx="2665848" cy="2599512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13E48AC8-21AF-A84E-8233-C0D7931EB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5816" y="1988840"/>
            <a:ext cx="2520278" cy="2453646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EE5D5187-E612-AE46-9A9E-A244D46A62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10020" r="6612"/>
          <a:stretch/>
        </p:blipFill>
        <p:spPr>
          <a:xfrm>
            <a:off x="991374" y="3836787"/>
            <a:ext cx="2216535" cy="21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81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201CED-C67C-264E-BEBF-A96A127D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子供のやけど予防</a:t>
            </a:r>
            <a:endParaRPr lang="nb-NO" dirty="0"/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22984CA9-00C5-A14A-AB9B-1668B95D9597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400" dirty="0"/>
          </a:p>
          <a:p>
            <a:r>
              <a:rPr lang="ja-JP" altLang="en-US" sz="1400" dirty="0"/>
              <a:t>沸騰した鍋などに子供を近づけないようにする。</a:t>
            </a:r>
            <a:endParaRPr lang="nb-NO" sz="1400" dirty="0"/>
          </a:p>
          <a:p>
            <a:r>
              <a:rPr lang="ja-JP" altLang="en-US" sz="1400" dirty="0"/>
              <a:t>電気ケトル </a:t>
            </a:r>
            <a:r>
              <a:rPr lang="en-US" altLang="ja-JP" sz="1400" dirty="0"/>
              <a:t>– </a:t>
            </a:r>
            <a:r>
              <a:rPr lang="ja-JP" altLang="en-US" sz="1400" dirty="0"/>
              <a:t>ケトル本体とケーブルの配置を考慮する。</a:t>
            </a:r>
            <a:endParaRPr lang="en-US" altLang="ja-JP" sz="1400" dirty="0"/>
          </a:p>
          <a:p>
            <a:r>
              <a:rPr lang="ja-JP" altLang="en-US" sz="1400" dirty="0"/>
              <a:t>テーブルクロスの上に置かれた熱いコーヒーの入ったカップやキャンドルは、子供がテーブルクロスを引っ張る可能性に十分配慮する。</a:t>
            </a:r>
            <a:endParaRPr lang="nb-NO" sz="14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B778EBA-ED32-744F-A178-2AA5BC8F1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623" y="1268760"/>
            <a:ext cx="2357003" cy="229468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624B475-0F5F-CF43-A6FA-9E19BE36F4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8" t="10212" r="4633" b="9544"/>
          <a:stretch/>
        </p:blipFill>
        <p:spPr>
          <a:xfrm>
            <a:off x="918852" y="3284984"/>
            <a:ext cx="2357004" cy="2204954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393EC7A-48ED-2F48-81D0-BC073BB38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8" t="9666" b="5442"/>
          <a:stretch/>
        </p:blipFill>
        <p:spPr>
          <a:xfrm>
            <a:off x="3419872" y="2780928"/>
            <a:ext cx="2357004" cy="239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18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6297C0-F7EA-8C45-8FFB-075321B66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子供がやけどしたら</a:t>
            </a:r>
            <a:endParaRPr lang="nb-NO" dirty="0"/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EF286087-7965-2C43-876E-986C9DA4E9C5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dirty="0"/>
              <a:t>重度のやけどの可能性がある場合は、やけどをした部分を</a:t>
            </a:r>
            <a:r>
              <a:rPr lang="en-US" altLang="ja-JP" sz="1400" dirty="0"/>
              <a:t>20</a:t>
            </a:r>
            <a:r>
              <a:rPr lang="ja-JP" altLang="en-US" sz="1400" dirty="0"/>
              <a:t>度の水で</a:t>
            </a:r>
            <a:r>
              <a:rPr lang="en-US" altLang="ja-JP" sz="1400" dirty="0"/>
              <a:t>20</a:t>
            </a:r>
            <a:r>
              <a:rPr lang="ja-JP" altLang="en-US" sz="1400" dirty="0"/>
              <a:t>分間冷やす。</a:t>
            </a:r>
            <a:endParaRPr lang="nb-NO" sz="14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E202307-F166-5F45-9844-44C005086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1115755"/>
            <a:ext cx="5117729" cy="4982423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B3A59A7-DD61-624D-AE93-FF895AB7E245}"/>
              </a:ext>
            </a:extLst>
          </p:cNvPr>
          <p:cNvSpPr txBox="1"/>
          <p:nvPr/>
        </p:nvSpPr>
        <p:spPr>
          <a:xfrm>
            <a:off x="3599891" y="5197064"/>
            <a:ext cx="255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latin typeface="Bradley Hand ITC" panose="020F0502020204030204" pitchFamily="34" charset="0"/>
                <a:cs typeface="Bradley Hand ITC" panose="020F0502020204030204" pitchFamily="34" charset="0"/>
              </a:rPr>
              <a:t>HUSK 20 - 20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A13000EC-642B-41B6-97E8-40D988FF93F1}"/>
              </a:ext>
            </a:extLst>
          </p:cNvPr>
          <p:cNvSpPr txBox="1"/>
          <p:nvPr/>
        </p:nvSpPr>
        <p:spPr>
          <a:xfrm>
            <a:off x="3707904" y="5282044"/>
            <a:ext cx="370847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latin typeface="Bradley Hand ITC" panose="03070402050302030203" pitchFamily="66" charset="0"/>
              </a:rPr>
              <a:t>重要：</a:t>
            </a:r>
            <a:r>
              <a:rPr lang="en-US" altLang="ja-JP" sz="2800" b="1" dirty="0">
                <a:latin typeface="Bradley Hand ITC" panose="03070402050302030203" pitchFamily="66" charset="0"/>
              </a:rPr>
              <a:t>20</a:t>
            </a:r>
            <a:r>
              <a:rPr lang="ja-JP" altLang="en-US" sz="2800" b="1" dirty="0">
                <a:latin typeface="Bradley Hand ITC" panose="03070402050302030203" pitchFamily="66" charset="0"/>
              </a:rPr>
              <a:t>度で</a:t>
            </a:r>
            <a:r>
              <a:rPr lang="en-US" altLang="ja-JP" sz="2800" b="1" dirty="0">
                <a:latin typeface="Bradley Hand ITC" panose="03070402050302030203" pitchFamily="66" charset="0"/>
              </a:rPr>
              <a:t>20</a:t>
            </a:r>
            <a:r>
              <a:rPr lang="ja-JP" altLang="en-US" sz="2800" b="1" dirty="0">
                <a:latin typeface="Bradley Hand ITC" panose="03070402050302030203" pitchFamily="66" charset="0"/>
              </a:rPr>
              <a:t>分</a:t>
            </a:r>
            <a:endParaRPr lang="en-GB" sz="28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09653"/>
      </p:ext>
    </p:extLst>
  </p:cSld>
  <p:clrMapOvr>
    <a:masterClrMapping/>
  </p:clrMapOvr>
</p:sld>
</file>

<file path=ppt/theme/theme1.xml><?xml version="1.0" encoding="utf-8"?>
<a:theme xmlns:a="http://schemas.openxmlformats.org/drawingml/2006/main" name="Norsk brannvernforening_4.3 PPT_MAL_04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Norsk brannvernforening_4.3 PPT_MAL_0412</Template>
  <TotalTime>360</TotalTime>
  <Words>326</Words>
  <Application>Microsoft Office PowerPoint</Application>
  <PresentationFormat>On-screen Show (4:3)</PresentationFormat>
  <Paragraphs>38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Meiryo UI</vt:lpstr>
      <vt:lpstr>Calibri</vt:lpstr>
      <vt:lpstr>Bradley Hand ITC</vt:lpstr>
      <vt:lpstr>Arial</vt:lpstr>
      <vt:lpstr>Norsk brannvernforening_4.3 PPT_MAL_0412</vt:lpstr>
      <vt:lpstr>PowerPoint Presentation</vt:lpstr>
      <vt:lpstr>設置が義務化されている住宅用火災報知器</vt:lpstr>
      <vt:lpstr>消火器/消火設備</vt:lpstr>
      <vt:lpstr>火災予防1</vt:lpstr>
      <vt:lpstr>火災予防2</vt:lpstr>
      <vt:lpstr>火災が発生した場合の対応</vt:lpstr>
      <vt:lpstr>子供のやけど予防</vt:lpstr>
      <vt:lpstr>子供のやけど予防</vt:lpstr>
      <vt:lpstr>子供がやけどしたら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Renate Dahlstrøm</dc:creator>
  <cp:lastModifiedBy>William Ransby</cp:lastModifiedBy>
  <cp:revision>43</cp:revision>
  <cp:lastPrinted>2013-11-15T14:49:12Z</cp:lastPrinted>
  <dcterms:created xsi:type="dcterms:W3CDTF">2016-12-13T07:42:50Z</dcterms:created>
  <dcterms:modified xsi:type="dcterms:W3CDTF">2019-11-13T09:55:04Z</dcterms:modified>
</cp:coreProperties>
</file>