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64" r:id="rId4"/>
    <p:sldId id="268" r:id="rId5"/>
    <p:sldId id="266" r:id="rId6"/>
    <p:sldId id="267" r:id="rId7"/>
    <p:sldId id="270" r:id="rId8"/>
    <p:sldId id="272" r:id="rId9"/>
    <p:sldId id="271" r:id="rId10"/>
    <p:sldId id="269" r:id="rId11"/>
  </p:sldIdLst>
  <p:sldSz cx="9144000" cy="6858000" type="screen4x3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29">
          <p15:clr>
            <a:srgbClr val="A4A3A4"/>
          </p15:clr>
        </p15:guide>
        <p15:guide id="3" orient="horz" pos="3857" userDrawn="1">
          <p15:clr>
            <a:srgbClr val="A4A3A4"/>
          </p15:clr>
        </p15:guide>
        <p15:guide id="5" pos="5448" userDrawn="1">
          <p15:clr>
            <a:srgbClr val="A4A3A4"/>
          </p15:clr>
        </p15:guide>
        <p15:guide id="6" orient="horz" pos="3437" userDrawn="1">
          <p15:clr>
            <a:srgbClr val="A4A3A4"/>
          </p15:clr>
        </p15:guide>
        <p15:guide id="7" orient="horz" pos="32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 autoAdjust="0"/>
    <p:restoredTop sz="82873"/>
  </p:normalViewPr>
  <p:slideViewPr>
    <p:cSldViewPr showGuides="1">
      <p:cViewPr varScale="1">
        <p:scale>
          <a:sx n="70" d="100"/>
          <a:sy n="70" d="100"/>
        </p:scale>
        <p:origin x="1386" y="72"/>
      </p:cViewPr>
      <p:guideLst>
        <p:guide orient="horz" pos="4156"/>
        <p:guide pos="329"/>
        <p:guide orient="horz" pos="3857"/>
        <p:guide pos="5448"/>
        <p:guide orient="horz" pos="3437"/>
        <p:guide orient="horz" pos="325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4D419-22D8-44BC-8A16-01CAA2DA3028}" type="datetimeFigureOut">
              <a:rPr lang="en-GB" smtClean="0"/>
              <a:t>11/11/2019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867C2-9216-4EA7-A315-BBA54D7A28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36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98E56-76B2-6B4A-A5A0-CD5C2EA7A0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49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77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395388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2287" y="1691999"/>
            <a:ext cx="8082000" cy="4320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49" y="1152000"/>
            <a:ext cx="8082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10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486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03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22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00" y="1152000"/>
            <a:ext cx="3888000" cy="503815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00" y="1692000"/>
            <a:ext cx="3888000" cy="432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idx="13"/>
          </p:nvPr>
        </p:nvSpPr>
        <p:spPr>
          <a:xfrm>
            <a:off x="521550" y="1152000"/>
            <a:ext cx="3888000" cy="503814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9326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16000" y="1152000"/>
            <a:ext cx="3888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091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2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48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3"/>
          </p:nvPr>
        </p:nvSpPr>
        <p:spPr>
          <a:xfrm>
            <a:off x="522287" y="3996000"/>
            <a:ext cx="8082000" cy="201600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14"/>
          </p:nvPr>
        </p:nvSpPr>
        <p:spPr>
          <a:xfrm>
            <a:off x="3285000" y="1152000"/>
            <a:ext cx="2556000" cy="2700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40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084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sor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647999"/>
            <a:ext cx="8082000" cy="5364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4287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hvit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287" y="1260000"/>
            <a:ext cx="8082000" cy="47525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Objekt</a:t>
            </a:r>
          </a:p>
        </p:txBody>
      </p:sp>
    </p:spTree>
    <p:extLst>
      <p:ext uri="{BB962C8B-B14F-4D97-AF65-F5344CB8AC3E}">
        <p14:creationId xmlns:p14="http://schemas.microsoft.com/office/powerpoint/2010/main" val="1228341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21549" y="504000"/>
            <a:ext cx="8082000" cy="611755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2287" y="1152000"/>
            <a:ext cx="8082000" cy="4860000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08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2" r:id="rId3"/>
    <p:sldLayoutId id="2147483653" r:id="rId4"/>
    <p:sldLayoutId id="2147483661" r:id="rId5"/>
    <p:sldLayoutId id="2147483662" r:id="rId6"/>
    <p:sldLayoutId id="2147483654" r:id="rId7"/>
    <p:sldLayoutId id="2147483663" r:id="rId8"/>
    <p:sldLayoutId id="2147483664" r:id="rId9"/>
    <p:sldLayoutId id="214748366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03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52413" algn="l" defTabSz="914400" rtl="0" eaLnBrk="1" latinLnBrk="0" hangingPunct="1">
        <a:spcBef>
          <a:spcPct val="20000"/>
        </a:spcBef>
        <a:buFont typeface="Calibri" panose="020F0502020204030204" pitchFamily="34" charset="0"/>
        <a:buChar char="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6" y="404664"/>
            <a:ext cx="8497079" cy="5206147"/>
          </a:xfrm>
          <a:prstGeom prst="rect">
            <a:avLst/>
          </a:prstGeom>
        </p:spPr>
      </p:pic>
      <p:sp>
        <p:nvSpPr>
          <p:cNvPr id="15" name="Tittel 1"/>
          <p:cNvSpPr txBox="1">
            <a:spLocks/>
          </p:cNvSpPr>
          <p:nvPr/>
        </p:nvSpPr>
        <p:spPr>
          <a:xfrm>
            <a:off x="899592" y="1445038"/>
            <a:ext cx="3600400" cy="1872208"/>
          </a:xfrm>
          <a:prstGeom prst="rect">
            <a:avLst/>
          </a:prstGeom>
        </p:spPr>
        <p:txBody>
          <a:bodyPr rIns="0"/>
          <a:lstStyle>
            <a:lvl1pPr algn="r" defTabSz="914400" rtl="0" eaLnBrk="1" latinLnBrk="0" hangingPunct="1">
              <a:spcBef>
                <a:spcPct val="0"/>
              </a:spcBef>
              <a:buNone/>
              <a:defRPr sz="3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solidFill>
                  <a:schemeClr val="tx1"/>
                </a:solidFill>
                <a:latin typeface="SimSun"/>
                <a:cs typeface="SimSun"/>
              </a:rPr>
              <a:t>家庭消防安全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5" y="5646960"/>
            <a:ext cx="2340000" cy="609374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444208" y="5877272"/>
            <a:ext cx="233442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dirty="0">
                <a:latin typeface="SimSun"/>
                <a:cs typeface="SimSun"/>
              </a:rPr>
              <a:t>brannvernforeningen.no</a:t>
            </a:r>
          </a:p>
        </p:txBody>
      </p:sp>
      <p:sp>
        <p:nvSpPr>
          <p:cNvPr id="6" name="TekstSylinder 1"/>
          <p:cNvSpPr txBox="1"/>
          <p:nvPr/>
        </p:nvSpPr>
        <p:spPr>
          <a:xfrm>
            <a:off x="6190963" y="1291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1000" dirty="0"/>
              <a:t>KINESISK</a:t>
            </a:r>
          </a:p>
        </p:txBody>
      </p:sp>
    </p:spTree>
    <p:extLst>
      <p:ext uri="{BB962C8B-B14F-4D97-AF65-F5344CB8AC3E}">
        <p14:creationId xmlns:p14="http://schemas.microsoft.com/office/powerpoint/2010/main" val="11800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49441"/>
            <a:ext cx="2340000" cy="6093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22206" y="5677535"/>
            <a:ext cx="8614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SimSun"/>
                <a:cs typeface="SimSun"/>
              </a:rPr>
              <a:t>挪威消防协会网站：www.brannvernforeningen.no/brannsikker，网站提供本手册 30 </a:t>
            </a:r>
            <a:r>
              <a:rPr lang="en-GB" sz="1400" dirty="0" err="1">
                <a:latin typeface="SimSun"/>
                <a:cs typeface="SimSun"/>
              </a:rPr>
              <a:t>多种不同语言的</a:t>
            </a:r>
            <a:br>
              <a:rPr lang="en-GB" sz="1400" dirty="0">
                <a:latin typeface="SimSun"/>
                <a:cs typeface="SimSun"/>
              </a:rPr>
            </a:br>
            <a:r>
              <a:rPr lang="en-GB" sz="1400" dirty="0" err="1">
                <a:latin typeface="SimSun"/>
                <a:cs typeface="SimSun"/>
              </a:rPr>
              <a:t>版本</a:t>
            </a:r>
            <a:r>
              <a:rPr lang="en-GB" sz="1400" dirty="0">
                <a:latin typeface="SimSun"/>
                <a:cs typeface="SimSun"/>
              </a:rPr>
              <a:t>。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93" y="2780928"/>
            <a:ext cx="746401" cy="7464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379" y="2917723"/>
            <a:ext cx="2294517" cy="4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060848"/>
            <a:ext cx="1987380" cy="134962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1371229"/>
            <a:ext cx="1987380" cy="1774118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SimSun"/>
                <a:cs typeface="SimSun"/>
              </a:rPr>
              <a:t>强制性烟雾探测器</a:t>
            </a:r>
            <a:endParaRPr lang="zh-CN" sz="32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3652644"/>
            <a:ext cx="3356620" cy="16561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>
                <a:latin typeface="SimSun"/>
                <a:cs typeface="SimSun"/>
              </a:rPr>
              <a:t>每个家庭必须在每层配备至少一个烟雾探测器。烟雾探测器在发生火灾时可提供预警。门关闭时，您应能够从卧室内听到报警。通常每年更换一次电池。通过按下测试按钮，可定期测试烟雾报警器。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360506"/>
            <a:ext cx="1969252" cy="1428819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3690133"/>
            <a:ext cx="1969252" cy="176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SimSun"/>
                <a:cs typeface="SimSun"/>
              </a:rPr>
              <a:t>强制性灭火设备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1800" y="3917816"/>
            <a:ext cx="6264696" cy="16828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>
                <a:latin typeface="SimSun"/>
                <a:cs typeface="SimSun"/>
              </a:rPr>
              <a:t>每个家庭必须配备消防水带或灭火器。建议您同时配备上述装备。灭火设备必须易于取放。住在房屋中的每个人都必须清楚设备所在的位置。请仔细阅读使用说明书。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43122"/>
            <a:ext cx="1988196" cy="186551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02" y="2060848"/>
            <a:ext cx="1988196" cy="16815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143" y="1947642"/>
            <a:ext cx="1991281" cy="15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SimSun"/>
                <a:cs typeface="SimSun"/>
              </a:rPr>
              <a:t>防火措施 1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2772192" y="3968397"/>
            <a:ext cx="5976664" cy="16928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SimSun"/>
                <a:cs typeface="SimSun"/>
              </a:rPr>
              <a:t>使用时请密切注意炊具状况。如果烹饪时中断，请关闭炉盘上的所有报警声。安装炊具报警/自动关断装置。使用明火时要小心。切勿离开其中有点燃的蜡烛的房间。不得将点燃的蜡烛放在易燃材料附近。将灰烬倒空在安全的地方。切勿将热的灰烬丢在垃圾桶里。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50" y="1556792"/>
            <a:ext cx="2107863" cy="16880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1" y="3244832"/>
            <a:ext cx="1943951" cy="157243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414" y="1785086"/>
            <a:ext cx="1883785" cy="1862295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785086"/>
            <a:ext cx="1862042" cy="17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SimSun"/>
                <a:cs typeface="SimSun"/>
              </a:rPr>
              <a:t>防火措施 2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5364088" y="2132856"/>
            <a:ext cx="3384376" cy="320509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SimSun"/>
                <a:cs typeface="SimSun"/>
              </a:rPr>
              <a:t>当您离开家或睡觉时，务必关闭洗衣机和滚筒式烘干机。仅允许由合格的电工安装和维修电气设备及装置。蓄意放火时，常常会通过摊开的建筑材料、纸箱和其他废弃物蔓延火势。确保楼梯间和车库里无易燃物品。垃圾箱位置应远离建筑物。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0" y="3714065"/>
            <a:ext cx="1991282" cy="173115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561938"/>
            <a:ext cx="1991281" cy="1389434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748920"/>
            <a:ext cx="2030336" cy="1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2" y="3553824"/>
            <a:ext cx="2317121" cy="1474194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SimSun"/>
                <a:cs typeface="SimSun"/>
              </a:rPr>
              <a:t>一旦发生火灾，该怎么办？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156174" y="980728"/>
            <a:ext cx="2880321" cy="568863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1) 抢救</a:t>
            </a: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确保每个人都安全离开。穿过烟雾逃脱很危险。关门。努力冲向先前商定的集结点。</a:t>
            </a:r>
          </a:p>
          <a:p>
            <a:pPr marL="0" indent="0">
              <a:buNone/>
            </a:pPr>
            <a:endParaRPr lang="en-GB" sz="1400" dirty="0">
              <a:latin typeface="SimSun"/>
              <a:cs typeface="SimSun"/>
            </a:endParaRP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2) 通知</a:t>
            </a: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呼叫紧急号码 110，通知消防服务部门。说出失火建筑物的确切地址。</a:t>
            </a:r>
          </a:p>
          <a:p>
            <a:pPr marL="0" indent="0">
              <a:buNone/>
            </a:pPr>
            <a:endParaRPr lang="en-GB" sz="1400" dirty="0">
              <a:latin typeface="SimSun"/>
              <a:cs typeface="SimSun"/>
            </a:endParaRP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3) 灭火</a:t>
            </a: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如果火势并未变得过大，请尝试用消防水带或灭火器将其熄灭。切勿将自己置于危险之中。烟雾有剧毒。</a:t>
            </a:r>
          </a:p>
          <a:p>
            <a:pPr marL="0" indent="0">
              <a:buNone/>
            </a:pPr>
            <a:endParaRPr lang="en-GB" sz="1400" dirty="0">
              <a:latin typeface="SimSun"/>
              <a:cs typeface="SimSun"/>
            </a:endParaRPr>
          </a:p>
          <a:p>
            <a:pPr marL="0" indent="0">
              <a:buNone/>
            </a:pPr>
            <a:r>
              <a:rPr lang="en-GB" sz="1400" dirty="0">
                <a:latin typeface="SimSun"/>
                <a:cs typeface="SimSun"/>
              </a:rPr>
              <a:t>根据您对火情的判断，确定您决定执行上述步骤的顺序。定期举行消防演习是有益的，这样，每个人都可以演练怎么做。</a:t>
            </a:r>
            <a:endParaRPr lang="zh-CN" sz="13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53" y="1563069"/>
            <a:ext cx="2656839" cy="18632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34" y="4437469"/>
            <a:ext cx="1995059" cy="1854752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27" y="3196572"/>
            <a:ext cx="1251108" cy="119655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2229179"/>
            <a:ext cx="1650289" cy="1368152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529" y="4364169"/>
            <a:ext cx="1520363" cy="12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儿童灼伤的预防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52FE22-F8AC-B947-902B-67CD13EA3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7" y="1152000"/>
            <a:ext cx="8082000" cy="48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zh-CN" altLang="en-US" sz="1400" dirty="0"/>
              <a:t>喂奶或抱着幼儿时避免饮用热饮料。</a:t>
            </a:r>
            <a:endParaRPr lang="nb-NO" sz="1400" dirty="0"/>
          </a:p>
          <a:p>
            <a:endParaRPr lang="nb-NO" sz="1400" dirty="0"/>
          </a:p>
          <a:p>
            <a:r>
              <a:rPr lang="zh-CN" altLang="en-US" sz="1400" dirty="0"/>
              <a:t>注意儿童不能自己碰触灼热的地方，例如壁炉、电热板、 烤炉等等。</a:t>
            </a:r>
            <a:br>
              <a:rPr lang="zh-CN" altLang="en-US" sz="1400" dirty="0"/>
            </a:br>
            <a:endParaRPr lang="nb-NO" sz="1400" dirty="0"/>
          </a:p>
          <a:p>
            <a:r>
              <a:rPr lang="zh-CN" altLang="en-US" sz="1400" dirty="0"/>
              <a:t>注意浴缸注水温度，儿童自己不可开热水，调节自动热水器的温度。</a:t>
            </a:r>
            <a:endParaRPr lang="nb-NO" sz="1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1855DDA-53DF-6649-98C9-83229F8A7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79" y="1405552"/>
            <a:ext cx="2665848" cy="2599512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3E48AC8-21AF-A84E-8233-C0D7931EB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816" y="1988840"/>
            <a:ext cx="2520278" cy="2453646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EE5D5187-E612-AE46-9A9E-A244D46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10020" r="6612"/>
          <a:stretch/>
        </p:blipFill>
        <p:spPr>
          <a:xfrm>
            <a:off x="991374" y="3836787"/>
            <a:ext cx="2216535" cy="217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201CED-C67C-264E-BEBF-A96A127D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儿童灼伤的预防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22984CA9-00C5-A14A-AB9B-1668B95D9597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 dirty="0"/>
          </a:p>
          <a:p>
            <a:r>
              <a:rPr lang="zh-CN" altLang="en-US" sz="1400" dirty="0"/>
              <a:t>注意保持儿童到炉盘的安全距离。</a:t>
            </a:r>
            <a:br>
              <a:rPr lang="zh-CN" altLang="en-US" sz="1400" dirty="0"/>
            </a:br>
            <a:endParaRPr lang="nb-NO" sz="1400" dirty="0"/>
          </a:p>
          <a:p>
            <a:r>
              <a:rPr lang="zh-CN" altLang="en-US" sz="1400" dirty="0"/>
              <a:t>电热开水壶 － 注意开水壶和电线的位置。</a:t>
            </a:r>
            <a:br>
              <a:rPr lang="zh-CN" altLang="en-US" sz="1400" dirty="0"/>
            </a:br>
            <a:endParaRPr lang="nb-NO" sz="1400" dirty="0"/>
          </a:p>
          <a:p>
            <a:r>
              <a:rPr lang="zh-CN" altLang="en-US" sz="1400" dirty="0"/>
              <a:t>若使用桌布，注意桌上咖啡杯、 蜡烛等等东西可能会被儿童拉下。</a:t>
            </a:r>
            <a:br>
              <a:rPr lang="zh-CN" altLang="en-US" sz="1400" dirty="0"/>
            </a:b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B778EBA-ED32-744F-A178-2AA5BC8F1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3" y="1268760"/>
            <a:ext cx="2357003" cy="229468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624B475-0F5F-CF43-A6FA-9E19BE36F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10212" r="4633" b="9544"/>
          <a:stretch/>
        </p:blipFill>
        <p:spPr>
          <a:xfrm>
            <a:off x="918852" y="3284984"/>
            <a:ext cx="2357004" cy="220495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393EC7A-48ED-2F48-81D0-BC073BB38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9666" b="5442"/>
          <a:stretch/>
        </p:blipFill>
        <p:spPr>
          <a:xfrm>
            <a:off x="3419872" y="2780928"/>
            <a:ext cx="2357004" cy="23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297C0-F7EA-8C45-8FFB-075321B6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假使儿童受到灼伤</a:t>
            </a:r>
            <a:endParaRPr lang="nb-NO" dirty="0"/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F286087-7965-2C43-876E-986C9DA4E9C5}"/>
              </a:ext>
            </a:extLst>
          </p:cNvPr>
          <p:cNvSpPr txBox="1">
            <a:spLocks/>
          </p:cNvSpPr>
          <p:nvPr/>
        </p:nvSpPr>
        <p:spPr>
          <a:xfrm>
            <a:off x="6156175" y="980728"/>
            <a:ext cx="2629508" cy="5303862"/>
          </a:xfrm>
          <a:prstGeom prst="rect">
            <a:avLst/>
          </a:prstGeom>
        </p:spPr>
        <p:txBody>
          <a:bodyPr vert="horz" lIns="0" tIns="0" rIns="91440" bIns="45720" rtlCol="0" anchor="ctr">
            <a:noAutofit/>
          </a:bodyPr>
          <a:lstStyle>
            <a:lvl1pPr marL="269875" indent="-269875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03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5241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▪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‐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/>
              <a:t>若怀疑受到严重灼伤，在</a:t>
            </a:r>
            <a:r>
              <a:rPr lang="en-US" altLang="zh-CN" sz="1400" dirty="0"/>
              <a:t>20</a:t>
            </a:r>
            <a:r>
              <a:rPr lang="zh-CN" altLang="en-US" sz="1400" dirty="0"/>
              <a:t>度的水下冲</a:t>
            </a:r>
            <a:r>
              <a:rPr lang="en-US" altLang="zh-CN" sz="1400" dirty="0"/>
              <a:t>20</a:t>
            </a:r>
            <a:r>
              <a:rPr lang="zh-CN" altLang="en-US" sz="1400" dirty="0"/>
              <a:t>分钟，使灼伤部位冷却，这方法适合任何年纪采用。</a:t>
            </a:r>
            <a:br>
              <a:rPr lang="zh-CN" altLang="en-US" sz="1400" dirty="0"/>
            </a:br>
            <a:endParaRPr lang="nb-NO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E202307-F166-5F45-9844-44C005086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115755"/>
            <a:ext cx="5117729" cy="498242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B3A59A7-DD61-624D-AE93-FF895AB7E245}"/>
              </a:ext>
            </a:extLst>
          </p:cNvPr>
          <p:cNvSpPr txBox="1"/>
          <p:nvPr/>
        </p:nvSpPr>
        <p:spPr>
          <a:xfrm>
            <a:off x="3599891" y="5197064"/>
            <a:ext cx="255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记得</a:t>
            </a:r>
            <a:r>
              <a:rPr lang="nb-NO" sz="2800" b="1" dirty="0">
                <a:latin typeface="Bradley Hand ITC" panose="020F0502020204030204" pitchFamily="34" charset="0"/>
                <a:cs typeface="Bradley Hand ITC" panose="020F0502020204030204" pitchFamily="34" charset="0"/>
              </a:rPr>
              <a:t> 20 - 20</a:t>
            </a:r>
          </a:p>
        </p:txBody>
      </p:sp>
    </p:spTree>
    <p:extLst>
      <p:ext uri="{BB962C8B-B14F-4D97-AF65-F5344CB8AC3E}">
        <p14:creationId xmlns:p14="http://schemas.microsoft.com/office/powerpoint/2010/main" val="2295409653"/>
      </p:ext>
    </p:extLst>
  </p:cSld>
  <p:clrMapOvr>
    <a:masterClrMapping/>
  </p:clrMapOvr>
</p:sld>
</file>

<file path=ppt/theme/theme1.xml><?xml version="1.0" encoding="utf-8"?>
<a:theme xmlns:a="http://schemas.openxmlformats.org/drawingml/2006/main" name="Norsk brannvernforening_4.3 PPT_MAL_04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Norsk brannvernforening_4.3 PPT_MAL_0412</Template>
  <TotalTime>4065</TotalTime>
  <Words>260</Words>
  <Application>Microsoft Office PowerPoint</Application>
  <PresentationFormat>Skjermfremvisning (4:3)</PresentationFormat>
  <Paragraphs>38</Paragraphs>
  <Slides>10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5" baseType="lpstr">
      <vt:lpstr>SimSun</vt:lpstr>
      <vt:lpstr>Arial</vt:lpstr>
      <vt:lpstr>Bradley Hand ITC</vt:lpstr>
      <vt:lpstr>Calibri</vt:lpstr>
      <vt:lpstr>Norsk brannvernforening_4.3 PPT_MAL_0412</vt:lpstr>
      <vt:lpstr>PowerPoint-presentasjon</vt:lpstr>
      <vt:lpstr>强制性烟雾探测器</vt:lpstr>
      <vt:lpstr>强制性灭火设备</vt:lpstr>
      <vt:lpstr>防火措施 1</vt:lpstr>
      <vt:lpstr>防火措施 2</vt:lpstr>
      <vt:lpstr>一旦发生火灾，该怎么办？</vt:lpstr>
      <vt:lpstr>儿童灼伤的预防</vt:lpstr>
      <vt:lpstr>儿童灼伤的预防</vt:lpstr>
      <vt:lpstr>假使儿童受到灼伤</vt:lpstr>
      <vt:lpstr>PowerPoint-presentasjon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Renate Dahlstrøm</dc:creator>
  <cp:lastModifiedBy>Vetle</cp:lastModifiedBy>
  <cp:revision>45</cp:revision>
  <cp:lastPrinted>2013-11-15T14:49:12Z</cp:lastPrinted>
  <dcterms:created xsi:type="dcterms:W3CDTF">2016-12-13T07:42:50Z</dcterms:created>
  <dcterms:modified xsi:type="dcterms:W3CDTF">2019-11-11T10:12:40Z</dcterms:modified>
</cp:coreProperties>
</file>