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63" r:id="rId2"/>
    <p:sldId id="257" r:id="rId3"/>
    <p:sldId id="264" r:id="rId4"/>
    <p:sldId id="268" r:id="rId5"/>
    <p:sldId id="266" r:id="rId6"/>
    <p:sldId id="267" r:id="rId7"/>
    <p:sldId id="270" r:id="rId8"/>
    <p:sldId id="272" r:id="rId9"/>
    <p:sldId id="271" r:id="rId10"/>
    <p:sldId id="269" r:id="rId11"/>
  </p:sldIdLst>
  <p:sldSz cx="9144000" cy="6858000" type="screen4x3"/>
  <p:notesSz cx="6735763" cy="9866313"/>
  <p:embeddedFontLst>
    <p:embeddedFont>
      <p:font typeface="Bradley Hand ITC" panose="03070402050302030203" pitchFamily="66" charset="0"/>
      <p:regular r:id="rId13"/>
    </p:embeddedFont>
    <p:embeddedFont>
      <p:font typeface="Calibri" panose="020F0502020204030204" pitchFamily="34" charset="0"/>
      <p:regular r:id="rId14"/>
      <p:bold r:id="rId15"/>
      <p:italic r:id="rId16"/>
      <p:boldItalic r:id="rId17"/>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6" userDrawn="1">
          <p15:clr>
            <a:srgbClr val="A4A3A4"/>
          </p15:clr>
        </p15:guide>
        <p15:guide id="2" pos="329">
          <p15:clr>
            <a:srgbClr val="A4A3A4"/>
          </p15:clr>
        </p15:guide>
        <p15:guide id="3" orient="horz" pos="3857" userDrawn="1">
          <p15:clr>
            <a:srgbClr val="A4A3A4"/>
          </p15:clr>
        </p15:guide>
        <p15:guide id="5" pos="5448" userDrawn="1">
          <p15:clr>
            <a:srgbClr val="A4A3A4"/>
          </p15:clr>
        </p15:guide>
        <p15:guide id="6" orient="horz" pos="3437" userDrawn="1">
          <p15:clr>
            <a:srgbClr val="A4A3A4"/>
          </p15:clr>
        </p15:guide>
        <p15:guide id="7" orient="horz" pos="32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98" autoAdjust="0"/>
    <p:restoredTop sz="94660"/>
  </p:normalViewPr>
  <p:slideViewPr>
    <p:cSldViewPr showGuides="1">
      <p:cViewPr varScale="1">
        <p:scale>
          <a:sx n="85" d="100"/>
          <a:sy n="85" d="100"/>
        </p:scale>
        <p:origin x="1350" y="84"/>
      </p:cViewPr>
      <p:guideLst>
        <p:guide orient="horz" pos="4156"/>
        <p:guide pos="329"/>
        <p:guide orient="horz" pos="3857"/>
        <p:guide pos="5448"/>
        <p:guide orient="horz" pos="3437"/>
        <p:guide orient="horz" pos="325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EF8240EB-713A-4496-8C02-60FB0AC18D02}" type="datetimeFigureOut">
              <a:rPr lang="en-GB" smtClean="0"/>
              <a:t>11/11/2019</a:t>
            </a:fld>
            <a:endParaRPr lang="en-GB"/>
          </a:p>
        </p:txBody>
      </p:sp>
      <p:sp>
        <p:nvSpPr>
          <p:cNvPr id="4" name="Plassholder for lysbilde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E3447504-5C05-4800-994A-B9EE2475ACC8}" type="slidenum">
              <a:rPr lang="en-GB" smtClean="0"/>
              <a:t>‹#›</a:t>
            </a:fld>
            <a:endParaRPr lang="en-GB"/>
          </a:p>
        </p:txBody>
      </p:sp>
    </p:spTree>
    <p:extLst>
      <p:ext uri="{BB962C8B-B14F-4D97-AF65-F5344CB8AC3E}">
        <p14:creationId xmlns:p14="http://schemas.microsoft.com/office/powerpoint/2010/main" val="87424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C898E56-76B2-6B4A-A5A0-CD5C2EA7A071}" type="slidenum">
              <a:rPr lang="nb-NO" smtClean="0"/>
              <a:t>7</a:t>
            </a:fld>
            <a:endParaRPr lang="nb-NO"/>
          </a:p>
        </p:txBody>
      </p:sp>
    </p:spTree>
    <p:extLst>
      <p:ext uri="{BB962C8B-B14F-4D97-AF65-F5344CB8AC3E}">
        <p14:creationId xmlns:p14="http://schemas.microsoft.com/office/powerpoint/2010/main" val="1638497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idx="1"/>
          </p:nvPr>
        </p:nvSpPr>
        <p:spPr>
          <a:xfrm>
            <a:off x="522287" y="1152000"/>
            <a:ext cx="8082000" cy="4860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22771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hvi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522287" y="647999"/>
            <a:ext cx="8082000" cy="5364000"/>
          </a:xfrm>
        </p:spPr>
        <p:txBody>
          <a:bodyPr/>
          <a:lstStyle>
            <a:lvl1pPr marL="0" indent="0">
              <a:buNone/>
              <a:defRPr/>
            </a:lvl1pPr>
          </a:lstStyle>
          <a:p>
            <a:pPr lvl="0"/>
            <a:r>
              <a:rPr lang="nb-NO" dirty="0"/>
              <a:t>Objekt</a:t>
            </a:r>
          </a:p>
        </p:txBody>
      </p:sp>
    </p:spTree>
    <p:extLst>
      <p:ext uri="{BB962C8B-B14F-4D97-AF65-F5344CB8AC3E}">
        <p14:creationId xmlns:p14="http://schemas.microsoft.com/office/powerpoint/2010/main" val="3953882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under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idx="1"/>
          </p:nvPr>
        </p:nvSpPr>
        <p:spPr>
          <a:xfrm>
            <a:off x="522287" y="1691999"/>
            <a:ext cx="8082000" cy="4320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tekst 2"/>
          <p:cNvSpPr>
            <a:spLocks noGrp="1"/>
          </p:cNvSpPr>
          <p:nvPr>
            <p:ph type="body" idx="13"/>
          </p:nvPr>
        </p:nvSpPr>
        <p:spPr>
          <a:xfrm>
            <a:off x="521549" y="1152000"/>
            <a:ext cx="8082000" cy="503814"/>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Tree>
    <p:extLst>
      <p:ext uri="{BB962C8B-B14F-4D97-AF65-F5344CB8AC3E}">
        <p14:creationId xmlns:p14="http://schemas.microsoft.com/office/powerpoint/2010/main" val="331016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ittel,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3888000" cy="486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6000" y="1152000"/>
            <a:ext cx="3888000" cy="486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980038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undertittel, to innholdsdeler">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522000" y="1692000"/>
            <a:ext cx="3888000" cy="43200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4716000" y="1152000"/>
            <a:ext cx="3888000" cy="503815"/>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4716000" y="1692000"/>
            <a:ext cx="3888000" cy="43200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8" name="Plassholder for tekst 2"/>
          <p:cNvSpPr>
            <a:spLocks noGrp="1"/>
          </p:cNvSpPr>
          <p:nvPr>
            <p:ph type="body" idx="13"/>
          </p:nvPr>
        </p:nvSpPr>
        <p:spPr>
          <a:xfrm>
            <a:off x="521550" y="1152000"/>
            <a:ext cx="3888000" cy="503814"/>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Tree>
    <p:extLst>
      <p:ext uri="{BB962C8B-B14F-4D97-AF65-F5344CB8AC3E}">
        <p14:creationId xmlns:p14="http://schemas.microsoft.com/office/powerpoint/2010/main" val="3493267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e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3888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6000" y="1152000"/>
            <a:ext cx="3888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innhold 2"/>
          <p:cNvSpPr>
            <a:spLocks noGrp="1"/>
          </p:cNvSpPr>
          <p:nvPr>
            <p:ph idx="13"/>
          </p:nvPr>
        </p:nvSpPr>
        <p:spPr>
          <a:xfrm>
            <a:off x="522287" y="3996000"/>
            <a:ext cx="8082000" cy="2016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4290912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re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048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innhold 2"/>
          <p:cNvSpPr>
            <a:spLocks noGrp="1"/>
          </p:cNvSpPr>
          <p:nvPr>
            <p:ph idx="13"/>
          </p:nvPr>
        </p:nvSpPr>
        <p:spPr>
          <a:xfrm>
            <a:off x="522287" y="3996000"/>
            <a:ext cx="8082000" cy="2016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innhold 3"/>
          <p:cNvSpPr>
            <a:spLocks noGrp="1"/>
          </p:cNvSpPr>
          <p:nvPr>
            <p:ph sz="half" idx="14"/>
          </p:nvPr>
        </p:nvSpPr>
        <p:spPr>
          <a:xfrm>
            <a:off x="3285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16400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sor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nb-NO" dirty="0"/>
          </a:p>
        </p:txBody>
      </p:sp>
      <p:sp>
        <p:nvSpPr>
          <p:cNvPr id="5" name="Plassholder for innhold 2"/>
          <p:cNvSpPr>
            <a:spLocks noGrp="1"/>
          </p:cNvSpPr>
          <p:nvPr>
            <p:ph idx="1" hasCustomPrompt="1"/>
          </p:nvPr>
        </p:nvSpPr>
        <p:spPr>
          <a:xfrm>
            <a:off x="522287" y="1260000"/>
            <a:ext cx="8082000" cy="4752528"/>
          </a:xfrm>
        </p:spPr>
        <p:txBody>
          <a:bodyPr/>
          <a:lstStyle>
            <a:lvl1pPr marL="0" indent="0">
              <a:buNone/>
              <a:defRPr>
                <a:solidFill>
                  <a:schemeClr val="bg1"/>
                </a:solidFill>
              </a:defRPr>
            </a:lvl1pPr>
          </a:lstStyle>
          <a:p>
            <a:pPr lvl="0"/>
            <a:r>
              <a:rPr lang="nb-NO" dirty="0"/>
              <a:t>Objekt</a:t>
            </a:r>
          </a:p>
        </p:txBody>
      </p:sp>
    </p:spTree>
    <p:extLst>
      <p:ext uri="{BB962C8B-B14F-4D97-AF65-F5344CB8AC3E}">
        <p14:creationId xmlns:p14="http://schemas.microsoft.com/office/powerpoint/2010/main" val="420846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or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522287" y="647999"/>
            <a:ext cx="8082000" cy="536400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Objekt</a:t>
            </a:r>
          </a:p>
        </p:txBody>
      </p:sp>
    </p:spTree>
    <p:extLst>
      <p:ext uri="{BB962C8B-B14F-4D97-AF65-F5344CB8AC3E}">
        <p14:creationId xmlns:p14="http://schemas.microsoft.com/office/powerpoint/2010/main" val="42879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hvi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lvl1pPr>
              <a:defRPr>
                <a:solidFill>
                  <a:schemeClr val="tx1"/>
                </a:solidFill>
              </a:defRPr>
            </a:lvl1pPr>
          </a:lstStyle>
          <a:p>
            <a:r>
              <a:rPr lang="nb-NO"/>
              <a:t>Klikk for å redigere tittelstil</a:t>
            </a:r>
            <a:endParaRPr lang="nb-NO" dirty="0"/>
          </a:p>
        </p:txBody>
      </p:sp>
      <p:sp>
        <p:nvSpPr>
          <p:cNvPr id="5" name="Plassholder for innhold 2"/>
          <p:cNvSpPr>
            <a:spLocks noGrp="1"/>
          </p:cNvSpPr>
          <p:nvPr>
            <p:ph idx="1" hasCustomPrompt="1"/>
          </p:nvPr>
        </p:nvSpPr>
        <p:spPr>
          <a:xfrm>
            <a:off x="522287" y="1260000"/>
            <a:ext cx="8082000" cy="4752528"/>
          </a:xfrm>
        </p:spPr>
        <p:txBody>
          <a:bodyPr/>
          <a:lstStyle>
            <a:lvl1pPr marL="0" indent="0">
              <a:buNone/>
              <a:defRPr/>
            </a:lvl1pPr>
          </a:lstStyle>
          <a:p>
            <a:pPr lvl="0"/>
            <a:r>
              <a:rPr lang="nb-NO" dirty="0"/>
              <a:t>Objekt</a:t>
            </a:r>
          </a:p>
        </p:txBody>
      </p:sp>
    </p:spTree>
    <p:extLst>
      <p:ext uri="{BB962C8B-B14F-4D97-AF65-F5344CB8AC3E}">
        <p14:creationId xmlns:p14="http://schemas.microsoft.com/office/powerpoint/2010/main" val="1228341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21549" y="504000"/>
            <a:ext cx="8082000" cy="611755"/>
          </a:xfrm>
          <a:prstGeom prst="rect">
            <a:avLst/>
          </a:prstGeom>
        </p:spPr>
        <p:txBody>
          <a:bodyPr vert="horz" lIns="0" tIns="0" rIns="91440" bIns="45720" rtlCol="0" anchor="t">
            <a:normAutofit/>
          </a:bodyPr>
          <a:lstStyle/>
          <a:p>
            <a:r>
              <a:rPr lang="nb-NO" dirty="0"/>
              <a:t>Klikk for å redigere tittelstil</a:t>
            </a:r>
          </a:p>
        </p:txBody>
      </p:sp>
      <p:sp>
        <p:nvSpPr>
          <p:cNvPr id="3" name="Plassholder for tekst 2"/>
          <p:cNvSpPr>
            <a:spLocks noGrp="1"/>
          </p:cNvSpPr>
          <p:nvPr>
            <p:ph type="body" idx="1"/>
          </p:nvPr>
        </p:nvSpPr>
        <p:spPr>
          <a:xfrm>
            <a:off x="522287" y="1152000"/>
            <a:ext cx="8082000" cy="4860000"/>
          </a:xfrm>
          <a:prstGeom prst="rect">
            <a:avLst/>
          </a:prstGeom>
        </p:spPr>
        <p:txBody>
          <a:bodyPr vert="horz" lIns="0" tIns="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930806432"/>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52" r:id="rId3"/>
    <p:sldLayoutId id="2147483653" r:id="rId4"/>
    <p:sldLayoutId id="2147483661" r:id="rId5"/>
    <p:sldLayoutId id="2147483662" r:id="rId6"/>
    <p:sldLayoutId id="2147483654" r:id="rId7"/>
    <p:sldLayoutId id="2147483663" r:id="rId8"/>
    <p:sldLayoutId id="2147483664" r:id="rId9"/>
    <p:sldLayoutId id="2147483665" r:id="rId10"/>
  </p:sldLayoutIdLst>
  <p:txStyles>
    <p:titleStyle>
      <a:lvl1pPr algn="l" defTabSz="914400" rtl="0" eaLnBrk="1" latinLnBrk="0" hangingPunct="1">
        <a:spcBef>
          <a:spcPct val="0"/>
        </a:spcBef>
        <a:buNone/>
        <a:defRPr sz="3000" kern="1200" cap="all" baseline="0">
          <a:solidFill>
            <a:schemeClr val="tx1"/>
          </a:solidFill>
          <a:latin typeface="+mj-lt"/>
          <a:ea typeface="+mj-ea"/>
          <a:cs typeface="+mj-cs"/>
        </a:defRPr>
      </a:lvl1pPr>
    </p:titleStyle>
    <p:body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p:cNvPicPr>
            <a:picLocks noChangeAspect="1"/>
          </p:cNvPicPr>
          <p:nvPr/>
        </p:nvPicPr>
        <p:blipFill>
          <a:blip r:embed="rId2"/>
          <a:stretch>
            <a:fillRect/>
          </a:stretch>
        </p:blipFill>
        <p:spPr>
          <a:xfrm>
            <a:off x="299146" y="404664"/>
            <a:ext cx="8497079" cy="5206147"/>
          </a:xfrm>
          <a:prstGeom prst="rect">
            <a:avLst/>
          </a:prstGeom>
        </p:spPr>
      </p:pic>
      <p:sp>
        <p:nvSpPr>
          <p:cNvPr id="15" name="Tittel 1"/>
          <p:cNvSpPr txBox="1">
            <a:spLocks/>
          </p:cNvSpPr>
          <p:nvPr/>
        </p:nvSpPr>
        <p:spPr>
          <a:xfrm>
            <a:off x="299146" y="980728"/>
            <a:ext cx="5400600" cy="1872208"/>
          </a:xfrm>
          <a:prstGeom prst="rect">
            <a:avLst/>
          </a:prstGeom>
        </p:spPr>
        <p:txBody>
          <a:bodyPr rIns="0"/>
          <a:lstStyle>
            <a:lvl1pPr algn="r" defTabSz="914400" rtl="0" eaLnBrk="1" latinLnBrk="0" hangingPunct="1">
              <a:spcBef>
                <a:spcPct val="0"/>
              </a:spcBef>
              <a:buNone/>
              <a:defRPr sz="3000" kern="1200" cap="all" baseline="0">
                <a:solidFill>
                  <a:schemeClr val="bg1"/>
                </a:solidFill>
                <a:latin typeface="+mj-lt"/>
                <a:ea typeface="+mj-ea"/>
                <a:cs typeface="+mj-cs"/>
              </a:defRPr>
            </a:lvl1pPr>
          </a:lstStyle>
          <a:p>
            <a:pPr algn="l"/>
            <a:r>
              <a:rPr lang="ru-RU" sz="4000" dirty="0">
                <a:solidFill>
                  <a:schemeClr val="tx1"/>
                </a:solidFill>
              </a:rPr>
              <a:t>Защита жилья</a:t>
            </a:r>
            <a:endParaRPr lang="nb-NO" sz="4000" dirty="0">
              <a:solidFill>
                <a:schemeClr val="tx1"/>
              </a:solidFill>
            </a:endParaRPr>
          </a:p>
          <a:p>
            <a:pPr algn="l"/>
            <a:r>
              <a:rPr lang="ru-RU" sz="4000" dirty="0">
                <a:solidFill>
                  <a:schemeClr val="tx1"/>
                </a:solidFill>
              </a:rPr>
              <a:t>от пожара</a:t>
            </a:r>
            <a:endParaRPr lang="en-GB" sz="4000" dirty="0">
              <a:solidFill>
                <a:schemeClr val="tx1"/>
              </a:solidFill>
            </a:endParaRPr>
          </a:p>
        </p:txBody>
      </p:sp>
      <p:pic>
        <p:nvPicPr>
          <p:cNvPr id="12" name="Bil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805" y="5646960"/>
            <a:ext cx="2340000" cy="609374"/>
          </a:xfrm>
          <a:prstGeom prst="rect">
            <a:avLst/>
          </a:prstGeom>
        </p:spPr>
      </p:pic>
      <p:sp>
        <p:nvSpPr>
          <p:cNvPr id="13" name="TekstSylinder 12"/>
          <p:cNvSpPr txBox="1"/>
          <p:nvPr/>
        </p:nvSpPr>
        <p:spPr>
          <a:xfrm>
            <a:off x="6444208" y="5877272"/>
            <a:ext cx="2334422" cy="353943"/>
          </a:xfrm>
          <a:prstGeom prst="rect">
            <a:avLst/>
          </a:prstGeom>
          <a:noFill/>
        </p:spPr>
        <p:txBody>
          <a:bodyPr wrap="none" rtlCol="0">
            <a:spAutoFit/>
          </a:bodyPr>
          <a:lstStyle/>
          <a:p>
            <a:r>
              <a:rPr lang="nb-NO" sz="1700" dirty="0"/>
              <a:t>brannvernforeningen.no</a:t>
            </a:r>
          </a:p>
        </p:txBody>
      </p:sp>
      <p:sp>
        <p:nvSpPr>
          <p:cNvPr id="6" name="TekstSylinder 1"/>
          <p:cNvSpPr txBox="1"/>
          <p:nvPr/>
        </p:nvSpPr>
        <p:spPr>
          <a:xfrm>
            <a:off x="6202625" y="0"/>
            <a:ext cx="2952328" cy="246221"/>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b-NO" sz="1000" dirty="0"/>
              <a:t>RUSSISK</a:t>
            </a:r>
          </a:p>
        </p:txBody>
      </p:sp>
    </p:spTree>
    <p:extLst>
      <p:ext uri="{BB962C8B-B14F-4D97-AF65-F5344CB8AC3E}">
        <p14:creationId xmlns:p14="http://schemas.microsoft.com/office/powerpoint/2010/main" val="118001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849441"/>
            <a:ext cx="2340000" cy="609374"/>
          </a:xfrm>
          <a:prstGeom prst="rect">
            <a:avLst/>
          </a:prstGeom>
        </p:spPr>
      </p:pic>
      <p:sp>
        <p:nvSpPr>
          <p:cNvPr id="3" name="Rektangel 2"/>
          <p:cNvSpPr/>
          <p:nvPr/>
        </p:nvSpPr>
        <p:spPr>
          <a:xfrm>
            <a:off x="422206" y="5677535"/>
            <a:ext cx="8614290" cy="523220"/>
          </a:xfrm>
          <a:prstGeom prst="rect">
            <a:avLst/>
          </a:prstGeom>
        </p:spPr>
        <p:txBody>
          <a:bodyPr wrap="square">
            <a:spAutoFit/>
          </a:bodyPr>
          <a:lstStyle/>
          <a:p>
            <a:r>
              <a:rPr lang="ru-RU" sz="1400" dirty="0"/>
              <a:t>Данная брошюра доступна на 30 языках на веб-сайте Норвежской ассоциации противопожарной защиты www.brannvernforeningen.no/brannsikker</a:t>
            </a:r>
            <a:endParaRPr lang="en-GB" sz="1400" dirty="0"/>
          </a:p>
        </p:txBody>
      </p:sp>
      <p:pic>
        <p:nvPicPr>
          <p:cNvPr id="6" name="Bilde 5"/>
          <p:cNvPicPr>
            <a:picLocks noChangeAspect="1"/>
          </p:cNvPicPr>
          <p:nvPr/>
        </p:nvPicPr>
        <p:blipFill>
          <a:blip r:embed="rId3"/>
          <a:stretch>
            <a:fillRect/>
          </a:stretch>
        </p:blipFill>
        <p:spPr>
          <a:xfrm>
            <a:off x="4212293" y="2780928"/>
            <a:ext cx="746401" cy="746401"/>
          </a:xfrm>
          <a:prstGeom prst="rect">
            <a:avLst/>
          </a:prstGeom>
        </p:spPr>
      </p:pic>
      <p:pic>
        <p:nvPicPr>
          <p:cNvPr id="8" name="Bil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7379" y="2917723"/>
            <a:ext cx="2294517" cy="472810"/>
          </a:xfrm>
          <a:prstGeom prst="rect">
            <a:avLst/>
          </a:prstGeom>
        </p:spPr>
      </p:pic>
    </p:spTree>
    <p:extLst>
      <p:ext uri="{BB962C8B-B14F-4D97-AF65-F5344CB8AC3E}">
        <p14:creationId xmlns:p14="http://schemas.microsoft.com/office/powerpoint/2010/main" val="41775595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p:cNvPicPr>
            <a:picLocks noChangeAspect="1"/>
          </p:cNvPicPr>
          <p:nvPr/>
        </p:nvPicPr>
        <p:blipFill>
          <a:blip r:embed="rId2"/>
          <a:stretch>
            <a:fillRect/>
          </a:stretch>
        </p:blipFill>
        <p:spPr>
          <a:xfrm>
            <a:off x="2627784" y="2060848"/>
            <a:ext cx="1987380" cy="1349628"/>
          </a:xfrm>
          <a:prstGeom prst="rect">
            <a:avLst/>
          </a:prstGeom>
        </p:spPr>
      </p:pic>
      <p:pic>
        <p:nvPicPr>
          <p:cNvPr id="2" name="Bilde 1"/>
          <p:cNvPicPr>
            <a:picLocks noChangeAspect="1"/>
          </p:cNvPicPr>
          <p:nvPr/>
        </p:nvPicPr>
        <p:blipFill>
          <a:blip r:embed="rId3"/>
          <a:stretch>
            <a:fillRect/>
          </a:stretch>
        </p:blipFill>
        <p:spPr>
          <a:xfrm>
            <a:off x="522288" y="1371229"/>
            <a:ext cx="1987380" cy="1774118"/>
          </a:xfrm>
          <a:prstGeom prst="rect">
            <a:avLst/>
          </a:prstGeom>
        </p:spPr>
      </p:pic>
      <p:sp>
        <p:nvSpPr>
          <p:cNvPr id="4" name="Tittel 3"/>
          <p:cNvSpPr>
            <a:spLocks noGrp="1"/>
          </p:cNvSpPr>
          <p:nvPr>
            <p:ph type="title"/>
          </p:nvPr>
        </p:nvSpPr>
        <p:spPr>
          <a:xfrm>
            <a:off x="483522" y="260648"/>
            <a:ext cx="8082000" cy="867229"/>
          </a:xfrm>
        </p:spPr>
        <p:txBody>
          <a:bodyPr>
            <a:normAutofit fontScale="90000"/>
          </a:bodyPr>
          <a:lstStyle/>
          <a:p>
            <a:r>
              <a:rPr lang="ru-RU" sz="3200" dirty="0"/>
              <a:t>Требования к дымовым пожарным извещателям</a:t>
            </a:r>
            <a:endParaRPr lang="en-GB" sz="3200" dirty="0"/>
          </a:p>
        </p:txBody>
      </p:sp>
      <p:sp>
        <p:nvSpPr>
          <p:cNvPr id="5" name="Plassholder for innhold 4"/>
          <p:cNvSpPr>
            <a:spLocks noGrp="1"/>
          </p:cNvSpPr>
          <p:nvPr>
            <p:ph idx="1"/>
          </p:nvPr>
        </p:nvSpPr>
        <p:spPr>
          <a:xfrm>
            <a:off x="5364088" y="3068960"/>
            <a:ext cx="3356620" cy="2736304"/>
          </a:xfrm>
        </p:spPr>
        <p:txBody>
          <a:bodyPr anchor="ctr">
            <a:normAutofit lnSpcReduction="10000"/>
          </a:bodyPr>
          <a:lstStyle/>
          <a:p>
            <a:pPr marL="0" indent="0">
              <a:buNone/>
            </a:pPr>
            <a:r>
              <a:rPr lang="ru-RU" sz="1400" dirty="0"/>
              <a:t>Во всех квартирах и коттеджах на каждом этаже должен быть установлен как минимум один дымовой пожарный извещатель. Дымовые пожарные извещатели обеспечивают раннее обнаружение пожара и тревожное оповещение о нем. Сигналы пожарной тревоги должны быть слышны из спален даже при закрытых дверях. Батареи обычно нужно заменять раз в год. Регулярно производите проверку исправности пожарных извещателей, используя кнопку «тест».</a:t>
            </a:r>
            <a:endParaRPr lang="en-GB" sz="1400" dirty="0"/>
          </a:p>
        </p:txBody>
      </p:sp>
      <p:pic>
        <p:nvPicPr>
          <p:cNvPr id="13" name="Bilde 12"/>
          <p:cNvPicPr>
            <a:picLocks noChangeAspect="1"/>
          </p:cNvPicPr>
          <p:nvPr/>
        </p:nvPicPr>
        <p:blipFill>
          <a:blip r:embed="rId4"/>
          <a:stretch>
            <a:fillRect/>
          </a:stretch>
        </p:blipFill>
        <p:spPr>
          <a:xfrm>
            <a:off x="611560" y="3360506"/>
            <a:ext cx="1969252" cy="1428819"/>
          </a:xfrm>
          <a:prstGeom prst="rect">
            <a:avLst/>
          </a:prstGeom>
        </p:spPr>
      </p:pic>
      <p:pic>
        <p:nvPicPr>
          <p:cNvPr id="14" name="Bilde 13"/>
          <p:cNvPicPr>
            <a:picLocks noChangeAspect="1"/>
          </p:cNvPicPr>
          <p:nvPr/>
        </p:nvPicPr>
        <p:blipFill>
          <a:blip r:embed="rId5"/>
          <a:stretch>
            <a:fillRect/>
          </a:stretch>
        </p:blipFill>
        <p:spPr>
          <a:xfrm>
            <a:off x="2771800" y="3690133"/>
            <a:ext cx="1969252" cy="1766105"/>
          </a:xfrm>
          <a:prstGeom prst="rect">
            <a:avLst/>
          </a:prstGeom>
        </p:spPr>
      </p:pic>
    </p:spTree>
    <p:extLst>
      <p:ext uri="{BB962C8B-B14F-4D97-AF65-F5344CB8AC3E}">
        <p14:creationId xmlns:p14="http://schemas.microsoft.com/office/powerpoint/2010/main" val="24866556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ru-RU" dirty="0"/>
              <a:t>Требования к средствам пожаротушения</a:t>
            </a:r>
            <a:endParaRPr lang="en-GB" dirty="0"/>
          </a:p>
        </p:txBody>
      </p:sp>
      <p:sp>
        <p:nvSpPr>
          <p:cNvPr id="5" name="Plassholder for innhold 4"/>
          <p:cNvSpPr>
            <a:spLocks noGrp="1"/>
          </p:cNvSpPr>
          <p:nvPr>
            <p:ph idx="1"/>
          </p:nvPr>
        </p:nvSpPr>
        <p:spPr>
          <a:xfrm>
            <a:off x="2483768" y="3917816"/>
            <a:ext cx="6552728" cy="1959456"/>
          </a:xfrm>
        </p:spPr>
        <p:txBody>
          <a:bodyPr anchor="ctr">
            <a:normAutofit/>
          </a:bodyPr>
          <a:lstStyle/>
          <a:p>
            <a:pPr marL="0" indent="0">
              <a:buNone/>
            </a:pPr>
            <a:r>
              <a:rPr lang="ru-RU" sz="1600" dirty="0"/>
              <a:t>Все квартиры и коттеджи должны быть оснащены пожарным шлангом или огнетушителем. Рекомендуется предусмотреть и то, и другое. </a:t>
            </a:r>
            <a:endParaRPr lang="en-GB" sz="1600" dirty="0"/>
          </a:p>
          <a:p>
            <a:pPr marL="0" indent="0">
              <a:buNone/>
            </a:pPr>
            <a:r>
              <a:rPr lang="ru-RU" sz="1600" dirty="0"/>
              <a:t>К средствам пожаротушения необходимо обеспечить свободный доступ.</a:t>
            </a:r>
            <a:endParaRPr lang="en-GB" sz="1600" dirty="0"/>
          </a:p>
          <a:p>
            <a:pPr marL="0" indent="0">
              <a:buNone/>
            </a:pPr>
            <a:r>
              <a:rPr lang="ru-RU" sz="1600" dirty="0"/>
              <a:t>Все жильцы должны знать, где находятся средства пожаротушения. Внимательно прочитайте инструкцию к ним. </a:t>
            </a:r>
            <a:endParaRPr lang="en-GB" sz="1600" dirty="0"/>
          </a:p>
        </p:txBody>
      </p:sp>
      <p:pic>
        <p:nvPicPr>
          <p:cNvPr id="8" name="Bilde 7"/>
          <p:cNvPicPr>
            <a:picLocks noChangeAspect="1"/>
          </p:cNvPicPr>
          <p:nvPr/>
        </p:nvPicPr>
        <p:blipFill>
          <a:blip r:embed="rId2"/>
          <a:stretch>
            <a:fillRect/>
          </a:stretch>
        </p:blipFill>
        <p:spPr>
          <a:xfrm>
            <a:off x="755576" y="1643122"/>
            <a:ext cx="1988196" cy="1865516"/>
          </a:xfrm>
          <a:prstGeom prst="rect">
            <a:avLst/>
          </a:prstGeom>
        </p:spPr>
      </p:pic>
      <p:pic>
        <p:nvPicPr>
          <p:cNvPr id="10" name="Bilde 9"/>
          <p:cNvPicPr>
            <a:picLocks noChangeAspect="1"/>
          </p:cNvPicPr>
          <p:nvPr/>
        </p:nvPicPr>
        <p:blipFill>
          <a:blip r:embed="rId3"/>
          <a:stretch>
            <a:fillRect/>
          </a:stretch>
        </p:blipFill>
        <p:spPr>
          <a:xfrm>
            <a:off x="3577902" y="2060848"/>
            <a:ext cx="1988196" cy="1681515"/>
          </a:xfrm>
          <a:prstGeom prst="rect">
            <a:avLst/>
          </a:prstGeom>
        </p:spPr>
      </p:pic>
      <p:pic>
        <p:nvPicPr>
          <p:cNvPr id="11" name="Bilde 10"/>
          <p:cNvPicPr>
            <a:picLocks noChangeAspect="1"/>
          </p:cNvPicPr>
          <p:nvPr/>
        </p:nvPicPr>
        <p:blipFill>
          <a:blip r:embed="rId4"/>
          <a:stretch>
            <a:fillRect/>
          </a:stretch>
        </p:blipFill>
        <p:spPr>
          <a:xfrm>
            <a:off x="6397143" y="1947642"/>
            <a:ext cx="1991281" cy="1560996"/>
          </a:xfrm>
          <a:prstGeom prst="rect">
            <a:avLst/>
          </a:prstGeom>
        </p:spPr>
      </p:pic>
    </p:spTree>
    <p:extLst>
      <p:ext uri="{BB962C8B-B14F-4D97-AF65-F5344CB8AC3E}">
        <p14:creationId xmlns:p14="http://schemas.microsoft.com/office/powerpoint/2010/main" val="40890377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ru-RU" dirty="0"/>
              <a:t>Не допускайте пожара 1</a:t>
            </a:r>
            <a:endParaRPr lang="en-GB" dirty="0"/>
          </a:p>
        </p:txBody>
      </p:sp>
      <p:sp>
        <p:nvSpPr>
          <p:cNvPr id="5" name="Plassholder for innhold 4"/>
          <p:cNvSpPr>
            <a:spLocks noGrp="1"/>
          </p:cNvSpPr>
          <p:nvPr>
            <p:ph idx="1"/>
          </p:nvPr>
        </p:nvSpPr>
        <p:spPr>
          <a:xfrm>
            <a:off x="2772192" y="3968397"/>
            <a:ext cx="5976664" cy="2340923"/>
          </a:xfrm>
        </p:spPr>
        <p:txBody>
          <a:bodyPr anchor="ctr">
            <a:noAutofit/>
          </a:bodyPr>
          <a:lstStyle/>
          <a:p>
            <a:pPr marL="0" indent="0">
              <a:buNone/>
            </a:pPr>
            <a:r>
              <a:rPr lang="ru-RU" sz="1600" dirty="0"/>
              <a:t>Не оставляйте плиту без надзора во время использования. Если вас прервали во время приготовления пищи, выключите конфорки. Установите предохранительный датчик. Будьте осторожны при использовании открытого огня. Никогда не оставляйте зажженную свечу, выходя из помещения. Не ставьте зажженные свечи рядом с горючими материалами. Высыпайте пепел и золу в безопасном месте. Не высыпайте горячий пепел и золу в мусорное ведро.</a:t>
            </a:r>
            <a:endParaRPr lang="en-GB" sz="1600" dirty="0"/>
          </a:p>
        </p:txBody>
      </p:sp>
      <p:pic>
        <p:nvPicPr>
          <p:cNvPr id="3" name="Bilde 2"/>
          <p:cNvPicPr>
            <a:picLocks noChangeAspect="1"/>
          </p:cNvPicPr>
          <p:nvPr/>
        </p:nvPicPr>
        <p:blipFill>
          <a:blip r:embed="rId2"/>
          <a:stretch>
            <a:fillRect/>
          </a:stretch>
        </p:blipFill>
        <p:spPr>
          <a:xfrm>
            <a:off x="1752550" y="1556792"/>
            <a:ext cx="2107863" cy="1688040"/>
          </a:xfrm>
          <a:prstGeom prst="rect">
            <a:avLst/>
          </a:prstGeom>
        </p:spPr>
      </p:pic>
      <p:pic>
        <p:nvPicPr>
          <p:cNvPr id="6" name="Bilde 5"/>
          <p:cNvPicPr>
            <a:picLocks noChangeAspect="1"/>
          </p:cNvPicPr>
          <p:nvPr/>
        </p:nvPicPr>
        <p:blipFill>
          <a:blip r:embed="rId3"/>
          <a:stretch>
            <a:fillRect/>
          </a:stretch>
        </p:blipFill>
        <p:spPr>
          <a:xfrm>
            <a:off x="459821" y="3244832"/>
            <a:ext cx="1943951" cy="1572433"/>
          </a:xfrm>
          <a:prstGeom prst="rect">
            <a:avLst/>
          </a:prstGeom>
        </p:spPr>
      </p:pic>
      <p:pic>
        <p:nvPicPr>
          <p:cNvPr id="7" name="Bilde 6"/>
          <p:cNvPicPr>
            <a:picLocks noChangeAspect="1"/>
          </p:cNvPicPr>
          <p:nvPr/>
        </p:nvPicPr>
        <p:blipFill>
          <a:blip r:embed="rId4"/>
          <a:stretch>
            <a:fillRect/>
          </a:stretch>
        </p:blipFill>
        <p:spPr>
          <a:xfrm>
            <a:off x="4174414" y="1785086"/>
            <a:ext cx="1883785" cy="1862295"/>
          </a:xfrm>
          <a:prstGeom prst="rect">
            <a:avLst/>
          </a:prstGeom>
        </p:spPr>
      </p:pic>
      <p:pic>
        <p:nvPicPr>
          <p:cNvPr id="12" name="Bilde 11"/>
          <p:cNvPicPr>
            <a:picLocks noChangeAspect="1"/>
          </p:cNvPicPr>
          <p:nvPr/>
        </p:nvPicPr>
        <p:blipFill>
          <a:blip r:embed="rId5"/>
          <a:stretch>
            <a:fillRect/>
          </a:stretch>
        </p:blipFill>
        <p:spPr>
          <a:xfrm>
            <a:off x="6372200" y="1785086"/>
            <a:ext cx="1862042" cy="1782610"/>
          </a:xfrm>
          <a:prstGeom prst="rect">
            <a:avLst/>
          </a:prstGeom>
        </p:spPr>
      </p:pic>
    </p:spTree>
    <p:extLst>
      <p:ext uri="{BB962C8B-B14F-4D97-AF65-F5344CB8AC3E}">
        <p14:creationId xmlns:p14="http://schemas.microsoft.com/office/powerpoint/2010/main" val="26665521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ru-RU" dirty="0"/>
              <a:t>Не допускайте пожара 2</a:t>
            </a:r>
            <a:endParaRPr lang="en-GB" dirty="0"/>
          </a:p>
        </p:txBody>
      </p:sp>
      <p:sp>
        <p:nvSpPr>
          <p:cNvPr id="5" name="Plassholder for innhold 4"/>
          <p:cNvSpPr>
            <a:spLocks noGrp="1"/>
          </p:cNvSpPr>
          <p:nvPr>
            <p:ph idx="1"/>
          </p:nvPr>
        </p:nvSpPr>
        <p:spPr>
          <a:xfrm>
            <a:off x="5148064" y="1628800"/>
            <a:ext cx="3600400" cy="4248472"/>
          </a:xfrm>
        </p:spPr>
        <p:txBody>
          <a:bodyPr anchor="ctr">
            <a:noAutofit/>
          </a:bodyPr>
          <a:lstStyle/>
          <a:p>
            <a:pPr marL="0" indent="0">
              <a:buNone/>
            </a:pPr>
            <a:r>
              <a:rPr lang="ru-RU" sz="1600" dirty="0"/>
              <a:t>Всегда выключайте стиральную, посудомоечную и сушильную машины, уходя из дома. Установку, подключение и ремонт электрооборудования и проводки разрешается производить только квалифицированному монтеру. Многие умышленные поджоги происходят в местах хранения строительных материалов, скопления картонных коробок и других отходов. Следите, чтобы лестничные клетки и гаражи не были захламлены горючими вещами. Располагайте мусорные контейнеры на разумном расстоянии от зданий. </a:t>
            </a:r>
            <a:endParaRPr lang="en-GB" sz="1600" dirty="0"/>
          </a:p>
        </p:txBody>
      </p:sp>
      <p:pic>
        <p:nvPicPr>
          <p:cNvPr id="2" name="Bilde 1"/>
          <p:cNvPicPr>
            <a:picLocks noChangeAspect="1"/>
          </p:cNvPicPr>
          <p:nvPr/>
        </p:nvPicPr>
        <p:blipFill>
          <a:blip r:embed="rId2"/>
          <a:stretch>
            <a:fillRect/>
          </a:stretch>
        </p:blipFill>
        <p:spPr>
          <a:xfrm>
            <a:off x="897470" y="3714065"/>
            <a:ext cx="1991282" cy="1731159"/>
          </a:xfrm>
          <a:prstGeom prst="rect">
            <a:avLst/>
          </a:prstGeom>
        </p:spPr>
      </p:pic>
      <p:pic>
        <p:nvPicPr>
          <p:cNvPr id="10" name="Bilde 9"/>
          <p:cNvPicPr>
            <a:picLocks noChangeAspect="1"/>
          </p:cNvPicPr>
          <p:nvPr/>
        </p:nvPicPr>
        <p:blipFill>
          <a:blip r:embed="rId3"/>
          <a:stretch>
            <a:fillRect/>
          </a:stretch>
        </p:blipFill>
        <p:spPr>
          <a:xfrm>
            <a:off x="2771800" y="2561938"/>
            <a:ext cx="1991281" cy="1389434"/>
          </a:xfrm>
          <a:prstGeom prst="rect">
            <a:avLst/>
          </a:prstGeom>
        </p:spPr>
      </p:pic>
      <p:pic>
        <p:nvPicPr>
          <p:cNvPr id="9" name="Bilde 8"/>
          <p:cNvPicPr>
            <a:picLocks noChangeAspect="1"/>
          </p:cNvPicPr>
          <p:nvPr/>
        </p:nvPicPr>
        <p:blipFill>
          <a:blip r:embed="rId4"/>
          <a:stretch>
            <a:fillRect/>
          </a:stretch>
        </p:blipFill>
        <p:spPr>
          <a:xfrm>
            <a:off x="611560" y="1748920"/>
            <a:ext cx="2030336" cy="1775804"/>
          </a:xfrm>
          <a:prstGeom prst="rect">
            <a:avLst/>
          </a:prstGeom>
        </p:spPr>
      </p:pic>
    </p:spTree>
    <p:extLst>
      <p:ext uri="{BB962C8B-B14F-4D97-AF65-F5344CB8AC3E}">
        <p14:creationId xmlns:p14="http://schemas.microsoft.com/office/powerpoint/2010/main" val="39588597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e 24"/>
          <p:cNvPicPr>
            <a:picLocks noChangeAspect="1"/>
          </p:cNvPicPr>
          <p:nvPr/>
        </p:nvPicPr>
        <p:blipFill>
          <a:blip r:embed="rId2"/>
          <a:stretch>
            <a:fillRect/>
          </a:stretch>
        </p:blipFill>
        <p:spPr>
          <a:xfrm>
            <a:off x="304822" y="3553824"/>
            <a:ext cx="2317121" cy="1474194"/>
          </a:xfrm>
          <a:prstGeom prst="rect">
            <a:avLst/>
          </a:prstGeom>
        </p:spPr>
      </p:pic>
      <p:sp>
        <p:nvSpPr>
          <p:cNvPr id="4" name="Tittel 3"/>
          <p:cNvSpPr>
            <a:spLocks noGrp="1"/>
          </p:cNvSpPr>
          <p:nvPr>
            <p:ph type="title"/>
          </p:nvPr>
        </p:nvSpPr>
        <p:spPr/>
        <p:txBody>
          <a:bodyPr/>
          <a:lstStyle/>
          <a:p>
            <a:r>
              <a:rPr lang="ru-RU" dirty="0"/>
              <a:t>Действия при пожаре</a:t>
            </a:r>
            <a:endParaRPr lang="en-GB" dirty="0"/>
          </a:p>
        </p:txBody>
      </p:sp>
      <p:sp>
        <p:nvSpPr>
          <p:cNvPr id="5" name="Plassholder for innhold 4"/>
          <p:cNvSpPr>
            <a:spLocks noGrp="1"/>
          </p:cNvSpPr>
          <p:nvPr>
            <p:ph idx="1"/>
          </p:nvPr>
        </p:nvSpPr>
        <p:spPr>
          <a:xfrm>
            <a:off x="5885237" y="620688"/>
            <a:ext cx="3246254" cy="6048672"/>
          </a:xfrm>
        </p:spPr>
        <p:txBody>
          <a:bodyPr anchor="ctr">
            <a:noAutofit/>
          </a:bodyPr>
          <a:lstStyle/>
          <a:p>
            <a:pPr marL="0" indent="0">
              <a:buNone/>
            </a:pPr>
            <a:r>
              <a:rPr lang="ru-RU" sz="1400" dirty="0"/>
              <a:t>1) СПАСЕНИЕ</a:t>
            </a:r>
            <a:endParaRPr lang="en-GB" sz="1400" dirty="0"/>
          </a:p>
          <a:p>
            <a:pPr marL="0" indent="0">
              <a:buNone/>
            </a:pPr>
            <a:r>
              <a:rPr lang="ru-RU" sz="1400" dirty="0"/>
              <a:t>Убедитесь, что все жильцы квартиры или коттеджа благополучно покинули жилище. Проходить через задымленные помещения опасно. Закройте двери. Пройдите к заранее условленному месту сбора.</a:t>
            </a:r>
            <a:endParaRPr lang="en-GB" sz="1400" dirty="0"/>
          </a:p>
          <a:p>
            <a:pPr marL="0" indent="0">
              <a:buNone/>
            </a:pPr>
            <a:r>
              <a:rPr lang="nb-NO" sz="1400" dirty="0"/>
              <a:t> </a:t>
            </a:r>
            <a:endParaRPr lang="en-GB" sz="1400" dirty="0"/>
          </a:p>
          <a:p>
            <a:pPr marL="0" indent="0">
              <a:buNone/>
            </a:pPr>
            <a:r>
              <a:rPr lang="ru-RU" sz="1400" dirty="0"/>
              <a:t>2) ОПОВЕЩЕНИЕ  </a:t>
            </a:r>
            <a:endParaRPr lang="en-GB" sz="1400" dirty="0"/>
          </a:p>
          <a:p>
            <a:pPr marL="0" indent="0">
              <a:buNone/>
            </a:pPr>
            <a:r>
              <a:rPr lang="ru-RU" sz="1400" dirty="0"/>
              <a:t>Сообщите о возгорании по телефону пожарной службы 110. Сообщите точный адрес горящего здания.</a:t>
            </a:r>
            <a:endParaRPr lang="en-GB" sz="1400" dirty="0"/>
          </a:p>
          <a:p>
            <a:pPr marL="0" indent="0">
              <a:buNone/>
            </a:pPr>
            <a:r>
              <a:rPr lang="nb-NO" sz="1400" dirty="0"/>
              <a:t> </a:t>
            </a:r>
            <a:endParaRPr lang="en-GB" sz="1400" dirty="0"/>
          </a:p>
          <a:p>
            <a:pPr marL="0" indent="0">
              <a:buNone/>
            </a:pPr>
            <a:r>
              <a:rPr lang="ru-RU" sz="1400" dirty="0"/>
              <a:t>3) ТУШЕНИЕ</a:t>
            </a:r>
            <a:endParaRPr lang="en-GB" sz="1400" dirty="0"/>
          </a:p>
          <a:p>
            <a:pPr marL="0" indent="0">
              <a:buNone/>
            </a:pPr>
            <a:r>
              <a:rPr lang="ru-RU" sz="1400" dirty="0"/>
              <a:t>Пока пожар не распространился, попытайтесь потушить его, используя пожарный шланг или огнетушитель. Не подвергайте себя опасности. Дым очень токсичен. </a:t>
            </a:r>
            <a:endParaRPr lang="en-GB" sz="1400" dirty="0"/>
          </a:p>
          <a:p>
            <a:pPr marL="0" indent="0">
              <a:buNone/>
            </a:pPr>
            <a:endParaRPr lang="en-GB" sz="1400" dirty="0"/>
          </a:p>
          <a:p>
            <a:pPr marL="0" indent="0">
              <a:buNone/>
            </a:pPr>
            <a:r>
              <a:rPr lang="ru-RU" sz="1400" dirty="0"/>
              <a:t>Вы должны сами определить, исходя из собственной оценки ситуации, в какой очередности выполнять эти пункты. Целесообразно регулярно проводить пожарные учения.</a:t>
            </a:r>
            <a:endParaRPr lang="en-GB" sz="1400" dirty="0"/>
          </a:p>
        </p:txBody>
      </p:sp>
      <p:pic>
        <p:nvPicPr>
          <p:cNvPr id="3" name="Bilde 2"/>
          <p:cNvPicPr>
            <a:picLocks noChangeAspect="1"/>
          </p:cNvPicPr>
          <p:nvPr/>
        </p:nvPicPr>
        <p:blipFill>
          <a:blip r:embed="rId3"/>
          <a:stretch>
            <a:fillRect/>
          </a:stretch>
        </p:blipFill>
        <p:spPr>
          <a:xfrm>
            <a:off x="858153" y="1563069"/>
            <a:ext cx="2656839" cy="1863262"/>
          </a:xfrm>
          <a:prstGeom prst="rect">
            <a:avLst/>
          </a:prstGeom>
        </p:spPr>
      </p:pic>
      <p:pic>
        <p:nvPicPr>
          <p:cNvPr id="6" name="Bilde 5"/>
          <p:cNvPicPr>
            <a:picLocks noChangeAspect="1"/>
          </p:cNvPicPr>
          <p:nvPr/>
        </p:nvPicPr>
        <p:blipFill>
          <a:blip r:embed="rId4"/>
          <a:stretch>
            <a:fillRect/>
          </a:stretch>
        </p:blipFill>
        <p:spPr>
          <a:xfrm>
            <a:off x="2061634" y="4437469"/>
            <a:ext cx="1995059" cy="1854752"/>
          </a:xfrm>
          <a:prstGeom prst="rect">
            <a:avLst/>
          </a:prstGeom>
        </p:spPr>
      </p:pic>
      <p:pic>
        <p:nvPicPr>
          <p:cNvPr id="7" name="Bilde 6"/>
          <p:cNvPicPr>
            <a:picLocks noChangeAspect="1"/>
          </p:cNvPicPr>
          <p:nvPr/>
        </p:nvPicPr>
        <p:blipFill>
          <a:blip r:embed="rId5"/>
          <a:stretch>
            <a:fillRect/>
          </a:stretch>
        </p:blipFill>
        <p:spPr>
          <a:xfrm>
            <a:off x="2886527" y="3196572"/>
            <a:ext cx="1251108" cy="1196550"/>
          </a:xfrm>
          <a:prstGeom prst="rect">
            <a:avLst/>
          </a:prstGeom>
        </p:spPr>
      </p:pic>
      <p:pic>
        <p:nvPicPr>
          <p:cNvPr id="8" name="Bilde 7"/>
          <p:cNvPicPr>
            <a:picLocks noChangeAspect="1"/>
          </p:cNvPicPr>
          <p:nvPr/>
        </p:nvPicPr>
        <p:blipFill>
          <a:blip r:embed="rId6"/>
          <a:stretch>
            <a:fillRect/>
          </a:stretch>
        </p:blipFill>
        <p:spPr>
          <a:xfrm>
            <a:off x="4139952" y="2229179"/>
            <a:ext cx="1650289" cy="1368152"/>
          </a:xfrm>
          <a:prstGeom prst="rect">
            <a:avLst/>
          </a:prstGeom>
        </p:spPr>
      </p:pic>
      <p:pic>
        <p:nvPicPr>
          <p:cNvPr id="12" name="Bilde 11"/>
          <p:cNvPicPr>
            <a:picLocks noChangeAspect="1"/>
          </p:cNvPicPr>
          <p:nvPr/>
        </p:nvPicPr>
        <p:blipFill>
          <a:blip r:embed="rId7"/>
          <a:stretch>
            <a:fillRect/>
          </a:stretch>
        </p:blipFill>
        <p:spPr>
          <a:xfrm>
            <a:off x="4242529" y="4364169"/>
            <a:ext cx="1520363" cy="1294926"/>
          </a:xfrm>
          <a:prstGeom prst="rect">
            <a:avLst/>
          </a:prstGeom>
        </p:spPr>
      </p:pic>
    </p:spTree>
    <p:extLst>
      <p:ext uri="{BB962C8B-B14F-4D97-AF65-F5344CB8AC3E}">
        <p14:creationId xmlns:p14="http://schemas.microsoft.com/office/powerpoint/2010/main" val="13543912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01CED-C67C-264E-BEBF-A96A127D7B1E}"/>
              </a:ext>
            </a:extLst>
          </p:cNvPr>
          <p:cNvSpPr>
            <a:spLocks noGrp="1"/>
          </p:cNvSpPr>
          <p:nvPr>
            <p:ph type="title"/>
          </p:nvPr>
        </p:nvSpPr>
        <p:spPr/>
        <p:txBody>
          <a:bodyPr/>
          <a:lstStyle/>
          <a:p>
            <a:r>
              <a:rPr lang="ru-RU" dirty="0"/>
              <a:t>ПРЕДУПРЕЖДЕНИЕ ОЖОГОВЫХ ТРАВМ У ДЕТЕЙ</a:t>
            </a:r>
            <a:endParaRPr lang="nb-NO" dirty="0"/>
          </a:p>
        </p:txBody>
      </p:sp>
      <p:sp>
        <p:nvSpPr>
          <p:cNvPr id="3" name="Plassholder for innhold 2">
            <a:extLst>
              <a:ext uri="{FF2B5EF4-FFF2-40B4-BE49-F238E27FC236}">
                <a16:creationId xmlns:a16="http://schemas.microsoft.com/office/drawing/2014/main" id="{8152FE22-F8AC-B947-902B-67CD13EA3F2D}"/>
              </a:ext>
            </a:extLst>
          </p:cNvPr>
          <p:cNvSpPr>
            <a:spLocks noGrp="1"/>
          </p:cNvSpPr>
          <p:nvPr>
            <p:ph idx="1"/>
          </p:nvPr>
        </p:nvSpPr>
        <p:spPr>
          <a:xfrm>
            <a:off x="522287" y="1152000"/>
            <a:ext cx="8082000" cy="4860000"/>
          </a:xfrm>
        </p:spPr>
        <p:txBody>
          <a:bodyPr>
            <a:normAutofit/>
          </a:bodyPr>
          <a:lstStyle/>
          <a:p>
            <a:pPr marL="0" indent="0">
              <a:buNone/>
            </a:pPr>
            <a:endParaRPr lang="nb-NO" dirty="0"/>
          </a:p>
          <a:p>
            <a:endParaRPr lang="nb-NO" dirty="0"/>
          </a:p>
        </p:txBody>
      </p:sp>
      <p:sp>
        <p:nvSpPr>
          <p:cNvPr id="4" name="Plassholder for innhold 4">
            <a:extLst>
              <a:ext uri="{FF2B5EF4-FFF2-40B4-BE49-F238E27FC236}">
                <a16:creationId xmlns:a16="http://schemas.microsoft.com/office/drawing/2014/main" id="{22984CA9-00C5-A14A-AB9B-1668B95D9597}"/>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b-NO" sz="1400" dirty="0"/>
          </a:p>
          <a:p>
            <a:r>
              <a:rPr lang="ru-RU" sz="1400" dirty="0"/>
              <a:t>Избегайте горячих напитков во время грудного кормления ребёнка, или когда Вы его держите.</a:t>
            </a:r>
            <a:endParaRPr lang="nb-NO" sz="1400" dirty="0"/>
          </a:p>
          <a:p>
            <a:r>
              <a:rPr lang="ru-RU" sz="1400" dirty="0"/>
              <a:t>Проследите за тем, чтобы у ребёнка не было свободного доступа к горячим поверхностям, таким как камин, батарея, духовой шкаф и подобное.   </a:t>
            </a:r>
            <a:endParaRPr lang="nb-NO" sz="1400" dirty="0"/>
          </a:p>
          <a:p>
            <a:r>
              <a:rPr lang="ru-RU" sz="1400" dirty="0"/>
              <a:t>Следите за температурой воды в ванной, а также за тем, чтобы ребёнок не напустил горячей воды. Регулируйте температуру в нагревателе воды.</a:t>
            </a:r>
            <a:endParaRPr lang="nb-NO" sz="1400" dirty="0"/>
          </a:p>
        </p:txBody>
      </p:sp>
      <p:pic>
        <p:nvPicPr>
          <p:cNvPr id="7" name="Bilde 6">
            <a:extLst>
              <a:ext uri="{FF2B5EF4-FFF2-40B4-BE49-F238E27FC236}">
                <a16:creationId xmlns:a16="http://schemas.microsoft.com/office/drawing/2014/main" id="{51855DDA-53DF-6649-98C9-83229F8A7A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1979" y="1405552"/>
            <a:ext cx="2665848" cy="2599512"/>
          </a:xfrm>
          <a:prstGeom prst="rect">
            <a:avLst/>
          </a:prstGeom>
        </p:spPr>
      </p:pic>
      <p:pic>
        <p:nvPicPr>
          <p:cNvPr id="15" name="Bilde 14">
            <a:extLst>
              <a:ext uri="{FF2B5EF4-FFF2-40B4-BE49-F238E27FC236}">
                <a16:creationId xmlns:a16="http://schemas.microsoft.com/office/drawing/2014/main" id="{13E48AC8-21AF-A84E-8233-C0D7931EB3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15816" y="1988840"/>
            <a:ext cx="2520278" cy="2453646"/>
          </a:xfrm>
          <a:prstGeom prst="rect">
            <a:avLst/>
          </a:prstGeom>
        </p:spPr>
      </p:pic>
      <p:pic>
        <p:nvPicPr>
          <p:cNvPr id="17" name="Bilde 16">
            <a:extLst>
              <a:ext uri="{FF2B5EF4-FFF2-40B4-BE49-F238E27FC236}">
                <a16:creationId xmlns:a16="http://schemas.microsoft.com/office/drawing/2014/main" id="{EE5D5187-E612-AE46-9A9E-A244D46A62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21" t="10020" r="6612"/>
          <a:stretch/>
        </p:blipFill>
        <p:spPr>
          <a:xfrm>
            <a:off x="991374" y="3836787"/>
            <a:ext cx="2216535" cy="2175213"/>
          </a:xfrm>
          <a:prstGeom prst="rect">
            <a:avLst/>
          </a:prstGeom>
        </p:spPr>
      </p:pic>
    </p:spTree>
    <p:extLst>
      <p:ext uri="{BB962C8B-B14F-4D97-AF65-F5344CB8AC3E}">
        <p14:creationId xmlns:p14="http://schemas.microsoft.com/office/powerpoint/2010/main" val="3037881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01CED-C67C-264E-BEBF-A96A127D7B1E}"/>
              </a:ext>
            </a:extLst>
          </p:cNvPr>
          <p:cNvSpPr>
            <a:spLocks noGrp="1"/>
          </p:cNvSpPr>
          <p:nvPr>
            <p:ph type="title"/>
          </p:nvPr>
        </p:nvSpPr>
        <p:spPr/>
        <p:txBody>
          <a:bodyPr/>
          <a:lstStyle/>
          <a:p>
            <a:r>
              <a:rPr lang="ru-RU" dirty="0"/>
              <a:t>Предупреждение ожоговых травм у детей</a:t>
            </a:r>
            <a:endParaRPr lang="nb-NO" dirty="0"/>
          </a:p>
        </p:txBody>
      </p:sp>
      <p:sp>
        <p:nvSpPr>
          <p:cNvPr id="4" name="Plassholder for innhold 4">
            <a:extLst>
              <a:ext uri="{FF2B5EF4-FFF2-40B4-BE49-F238E27FC236}">
                <a16:creationId xmlns:a16="http://schemas.microsoft.com/office/drawing/2014/main" id="{22984CA9-00C5-A14A-AB9B-1668B95D9597}"/>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b-NO" sz="1400" dirty="0"/>
          </a:p>
          <a:p>
            <a:r>
              <a:rPr lang="ru-RU" sz="1400" dirty="0"/>
              <a:t>Держите детей на безопасном расстоянии от кипящих кастрюль. </a:t>
            </a:r>
            <a:endParaRPr lang="nb-NO" sz="1400" dirty="0"/>
          </a:p>
          <a:p>
            <a:r>
              <a:rPr lang="ru-RU" sz="1400" dirty="0"/>
              <a:t>Электрочайник: продумайте размещение как самого чайника, так и провода к нему. </a:t>
            </a:r>
            <a:endParaRPr lang="nb-NO" sz="1400" dirty="0"/>
          </a:p>
          <a:p>
            <a:r>
              <a:rPr lang="ru-RU" sz="1400" dirty="0"/>
              <a:t>Присматривайте за столом, накрытым скатертью, с кофейными чашками, стеариновыми свечами и пр. Дети могут потянуть скатерть на себя. </a:t>
            </a:r>
            <a:endParaRPr lang="nb-NO" sz="1400" dirty="0"/>
          </a:p>
        </p:txBody>
      </p:sp>
      <p:pic>
        <p:nvPicPr>
          <p:cNvPr id="6" name="Bilde 5">
            <a:extLst>
              <a:ext uri="{FF2B5EF4-FFF2-40B4-BE49-F238E27FC236}">
                <a16:creationId xmlns:a16="http://schemas.microsoft.com/office/drawing/2014/main" id="{FB778EBA-ED32-744F-A178-2AA5BC8F1C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87623" y="1268760"/>
            <a:ext cx="2357003" cy="2294688"/>
          </a:xfrm>
          <a:prstGeom prst="rect">
            <a:avLst/>
          </a:prstGeom>
        </p:spPr>
      </p:pic>
      <p:pic>
        <p:nvPicPr>
          <p:cNvPr id="10" name="Bilde 9">
            <a:extLst>
              <a:ext uri="{FF2B5EF4-FFF2-40B4-BE49-F238E27FC236}">
                <a16:creationId xmlns:a16="http://schemas.microsoft.com/office/drawing/2014/main" id="{8624B475-0F5F-CF43-A6FA-9E19BE36F4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58" t="10212" r="4633" b="9544"/>
          <a:stretch/>
        </p:blipFill>
        <p:spPr>
          <a:xfrm>
            <a:off x="918852" y="3284984"/>
            <a:ext cx="2357004" cy="2204954"/>
          </a:xfrm>
          <a:prstGeom prst="rect">
            <a:avLst/>
          </a:prstGeom>
        </p:spPr>
      </p:pic>
      <p:pic>
        <p:nvPicPr>
          <p:cNvPr id="12" name="Bilde 11">
            <a:extLst>
              <a:ext uri="{FF2B5EF4-FFF2-40B4-BE49-F238E27FC236}">
                <a16:creationId xmlns:a16="http://schemas.microsoft.com/office/drawing/2014/main" id="{4393EC7A-48ED-2F48-81D0-BC073BB38A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78" t="9666" b="5442"/>
          <a:stretch/>
        </p:blipFill>
        <p:spPr>
          <a:xfrm>
            <a:off x="3419872" y="2780928"/>
            <a:ext cx="2357004" cy="2392510"/>
          </a:xfrm>
          <a:prstGeom prst="rect">
            <a:avLst/>
          </a:prstGeom>
        </p:spPr>
      </p:pic>
    </p:spTree>
    <p:extLst>
      <p:ext uri="{BB962C8B-B14F-4D97-AF65-F5344CB8AC3E}">
        <p14:creationId xmlns:p14="http://schemas.microsoft.com/office/powerpoint/2010/main" val="3150318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6297C0-F7EA-8C45-8FFB-075321B662C6}"/>
              </a:ext>
            </a:extLst>
          </p:cNvPr>
          <p:cNvSpPr>
            <a:spLocks noGrp="1"/>
          </p:cNvSpPr>
          <p:nvPr>
            <p:ph type="title"/>
          </p:nvPr>
        </p:nvSpPr>
        <p:spPr/>
        <p:txBody>
          <a:bodyPr/>
          <a:lstStyle/>
          <a:p>
            <a:r>
              <a:rPr lang="ru-RU" dirty="0"/>
              <a:t>ЕСЛИ РЕБЁНОК ПОЛУЧИЛ ОЖОГ</a:t>
            </a:r>
            <a:endParaRPr lang="nb-NO" dirty="0"/>
          </a:p>
        </p:txBody>
      </p:sp>
      <p:sp>
        <p:nvSpPr>
          <p:cNvPr id="4" name="Plassholder for innhold 4">
            <a:extLst>
              <a:ext uri="{FF2B5EF4-FFF2-40B4-BE49-F238E27FC236}">
                <a16:creationId xmlns:a16="http://schemas.microsoft.com/office/drawing/2014/main" id="{EF286087-7965-2C43-876E-986C9DA4E9C5}"/>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ru-RU" sz="1400" dirty="0"/>
              <a:t>В случае подозрений </a:t>
            </a:r>
            <a:r>
              <a:rPr lang="ru-RU" sz="1400"/>
              <a:t>на возникновение </a:t>
            </a:r>
            <a:r>
              <a:rPr lang="ru-RU" sz="1400" dirty="0"/>
              <a:t>серьёзного ожога, охладите предполагаемое место ожога с помощью воды, температура которой должна быть на уровне примерно 20°, в течение 20 минут. Данная рекомендация актуальна для любого возраста.  </a:t>
            </a:r>
            <a:endParaRPr lang="nb-NO" sz="1400" dirty="0"/>
          </a:p>
        </p:txBody>
      </p:sp>
      <p:pic>
        <p:nvPicPr>
          <p:cNvPr id="6" name="Bilde 5">
            <a:extLst>
              <a:ext uri="{FF2B5EF4-FFF2-40B4-BE49-F238E27FC236}">
                <a16:creationId xmlns:a16="http://schemas.microsoft.com/office/drawing/2014/main" id="{5E202307-F166-5F45-9844-44C0050860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1560" y="1115755"/>
            <a:ext cx="5117729" cy="4982423"/>
          </a:xfrm>
          <a:prstGeom prst="rect">
            <a:avLst/>
          </a:prstGeom>
        </p:spPr>
      </p:pic>
      <p:sp>
        <p:nvSpPr>
          <p:cNvPr id="3" name="TekstSylinder 2">
            <a:extLst>
              <a:ext uri="{FF2B5EF4-FFF2-40B4-BE49-F238E27FC236}">
                <a16:creationId xmlns:a16="http://schemas.microsoft.com/office/drawing/2014/main" id="{4B3A59A7-DD61-624D-AE93-FF895AB7E245}"/>
              </a:ext>
            </a:extLst>
          </p:cNvPr>
          <p:cNvSpPr txBox="1"/>
          <p:nvPr/>
        </p:nvSpPr>
        <p:spPr>
          <a:xfrm>
            <a:off x="3599891" y="5197064"/>
            <a:ext cx="3132349" cy="523220"/>
          </a:xfrm>
          <a:prstGeom prst="rect">
            <a:avLst/>
          </a:prstGeom>
          <a:noFill/>
        </p:spPr>
        <p:txBody>
          <a:bodyPr wrap="square" rtlCol="0">
            <a:spAutoFit/>
          </a:bodyPr>
          <a:lstStyle/>
          <a:p>
            <a:r>
              <a:rPr lang="ru-RU" sz="2800" i="1" dirty="0">
                <a:latin typeface="Bradley Hand ITC" panose="020F0502020204030204" pitchFamily="34" charset="0"/>
                <a:cs typeface="Bradley Hand ITC" panose="020F0502020204030204" pitchFamily="34" charset="0"/>
              </a:rPr>
              <a:t>ПОМНИТЕ</a:t>
            </a:r>
            <a:r>
              <a:rPr lang="nb-NO" sz="2800" dirty="0">
                <a:latin typeface="Bradley Hand ITC" panose="020F0502020204030204" pitchFamily="34" charset="0"/>
                <a:cs typeface="Bradley Hand ITC" panose="020F0502020204030204" pitchFamily="34" charset="0"/>
              </a:rPr>
              <a:t> </a:t>
            </a:r>
            <a:r>
              <a:rPr lang="nb-NO" sz="2800" b="1" dirty="0">
                <a:latin typeface="Bradley Hand ITC" panose="020F0502020204030204" pitchFamily="34" charset="0"/>
                <a:cs typeface="Bradley Hand ITC" panose="020F0502020204030204" pitchFamily="34" charset="0"/>
              </a:rPr>
              <a:t>20 – 20</a:t>
            </a:r>
          </a:p>
        </p:txBody>
      </p:sp>
    </p:spTree>
    <p:extLst>
      <p:ext uri="{BB962C8B-B14F-4D97-AF65-F5344CB8AC3E}">
        <p14:creationId xmlns:p14="http://schemas.microsoft.com/office/powerpoint/2010/main" val="2295409653"/>
      </p:ext>
    </p:extLst>
  </p:cSld>
  <p:clrMapOvr>
    <a:masterClrMapping/>
  </p:clrMapOvr>
</p:sld>
</file>

<file path=ppt/theme/theme1.xml><?xml version="1.0" encoding="utf-8"?>
<a:theme xmlns:a="http://schemas.openxmlformats.org/drawingml/2006/main" name="Norsk brannvernforening_4.3 PPT_MAL_04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Norsk brannvernforening_4.3 PPT_MAL_0412</Template>
  <TotalTime>332</TotalTime>
  <Words>488</Words>
  <Application>Microsoft Office PowerPoint</Application>
  <PresentationFormat>Skjermfremvisning (4:3)</PresentationFormat>
  <Paragraphs>40</Paragraphs>
  <Slides>10</Slides>
  <Notes>1</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10</vt:i4>
      </vt:variant>
    </vt:vector>
  </HeadingPairs>
  <TitlesOfParts>
    <vt:vector size="14" baseType="lpstr">
      <vt:lpstr>Bradley Hand ITC</vt:lpstr>
      <vt:lpstr>Arial</vt:lpstr>
      <vt:lpstr>Calibri</vt:lpstr>
      <vt:lpstr>Norsk brannvernforening_4.3 PPT_MAL_0412</vt:lpstr>
      <vt:lpstr>PowerPoint-presentasjon</vt:lpstr>
      <vt:lpstr>Требования к дымовым пожарным извещателям</vt:lpstr>
      <vt:lpstr>Требования к средствам пожаротушения</vt:lpstr>
      <vt:lpstr>Не допускайте пожара 1</vt:lpstr>
      <vt:lpstr>Не допускайте пожара 2</vt:lpstr>
      <vt:lpstr>Действия при пожаре</vt:lpstr>
      <vt:lpstr>ПРЕДУПРЕЖДЕНИЕ ОЖОГОВЫХ ТРАВМ У ДЕТЕЙ</vt:lpstr>
      <vt:lpstr>Предупреждение ожоговых травм у детей</vt:lpstr>
      <vt:lpstr>ЕСЛИ РЕБЁНОК ПОЛУЧИЛ ОЖОГ</vt:lpstr>
      <vt:lpstr>PowerPoint-presentasjon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Renate Dahlstrøm</dc:creator>
  <cp:lastModifiedBy>Vetle</cp:lastModifiedBy>
  <cp:revision>57</cp:revision>
  <cp:lastPrinted>2013-11-15T14:49:12Z</cp:lastPrinted>
  <dcterms:created xsi:type="dcterms:W3CDTF">2016-12-13T07:42:50Z</dcterms:created>
  <dcterms:modified xsi:type="dcterms:W3CDTF">2019-11-11T10:02:03Z</dcterms:modified>
</cp:coreProperties>
</file>