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63" r:id="rId2"/>
    <p:sldId id="257" r:id="rId3"/>
    <p:sldId id="264" r:id="rId4"/>
    <p:sldId id="268" r:id="rId5"/>
    <p:sldId id="266" r:id="rId6"/>
    <p:sldId id="267" r:id="rId7"/>
    <p:sldId id="270" r:id="rId8"/>
    <p:sldId id="272" r:id="rId9"/>
    <p:sldId id="271" r:id="rId10"/>
    <p:sldId id="269" r:id="rId11"/>
  </p:sldIdLst>
  <p:sldSz cx="9144000" cy="6858000" type="screen4x3"/>
  <p:notesSz cx="6735763" cy="9866313"/>
  <p:embeddedFontLst>
    <p:embeddedFont>
      <p:font typeface="Bradley Hand ITC" panose="03070402050302030203" pitchFamily="66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29">
          <p15:clr>
            <a:srgbClr val="A4A3A4"/>
          </p15:clr>
        </p15:guide>
        <p15:guide id="3" orient="horz" pos="3857" userDrawn="1">
          <p15:clr>
            <a:srgbClr val="A4A3A4"/>
          </p15:clr>
        </p15:guide>
        <p15:guide id="5" pos="5448" userDrawn="1">
          <p15:clr>
            <a:srgbClr val="A4A3A4"/>
          </p15:clr>
        </p15:guide>
        <p15:guide id="6" orient="horz" pos="3437" userDrawn="1">
          <p15:clr>
            <a:srgbClr val="A4A3A4"/>
          </p15:clr>
        </p15:guide>
        <p15:guide id="7" orient="horz" pos="32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8" autoAdjust="0"/>
    <p:restoredTop sz="94660"/>
  </p:normalViewPr>
  <p:slideViewPr>
    <p:cSldViewPr showGuides="1">
      <p:cViewPr varScale="1">
        <p:scale>
          <a:sx n="111" d="100"/>
          <a:sy n="111" d="100"/>
        </p:scale>
        <p:origin x="1722" y="114"/>
      </p:cViewPr>
      <p:guideLst>
        <p:guide orient="horz" pos="4156"/>
        <p:guide pos="329"/>
        <p:guide orient="horz" pos="3857"/>
        <p:guide pos="5448"/>
        <p:guide orient="horz" pos="3437"/>
        <p:guide orient="horz" pos="325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BD7A0-5182-4AC7-ADB5-FF16FA129C26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F0FC-18C9-4727-A330-C9D7A5668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85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98E56-76B2-6B4A-A5A0-CD5C2EA7A07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49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277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395388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691999"/>
            <a:ext cx="8082000" cy="432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49" y="1152000"/>
            <a:ext cx="8082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1016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003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22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00" y="1152000"/>
            <a:ext cx="3888000" cy="50381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50" y="1152000"/>
            <a:ext cx="3888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9326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09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48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14"/>
          </p:nvPr>
        </p:nvSpPr>
        <p:spPr>
          <a:xfrm>
            <a:off x="3285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400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0846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8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1228341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22287" y="1152000"/>
            <a:ext cx="8082000" cy="486000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08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2" r:id="rId3"/>
    <p:sldLayoutId id="2147483653" r:id="rId4"/>
    <p:sldLayoutId id="2147483661" r:id="rId5"/>
    <p:sldLayoutId id="2147483662" r:id="rId6"/>
    <p:sldLayoutId id="2147483654" r:id="rId7"/>
    <p:sldLayoutId id="2147483663" r:id="rId8"/>
    <p:sldLayoutId id="2147483664" r:id="rId9"/>
    <p:sldLayoutId id="214748366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035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52413" algn="l" defTabSz="914400" rtl="0" eaLnBrk="1" latinLnBrk="0" hangingPunct="1">
        <a:spcBef>
          <a:spcPct val="20000"/>
        </a:spcBef>
        <a:buFont typeface="Calibri" panose="020F0502020204030204" pitchFamily="34" charset="0"/>
        <a:buChar char="▪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6" y="404664"/>
            <a:ext cx="8497079" cy="5206147"/>
          </a:xfrm>
          <a:prstGeom prst="rect">
            <a:avLst/>
          </a:prstGeom>
        </p:spPr>
      </p:pic>
      <p:sp>
        <p:nvSpPr>
          <p:cNvPr id="15" name="Tittel 1"/>
          <p:cNvSpPr txBox="1">
            <a:spLocks/>
          </p:cNvSpPr>
          <p:nvPr/>
        </p:nvSpPr>
        <p:spPr>
          <a:xfrm>
            <a:off x="476804" y="368515"/>
            <a:ext cx="4383227" cy="1872208"/>
          </a:xfrm>
          <a:prstGeom prst="rect">
            <a:avLst/>
          </a:prstGeom>
        </p:spPr>
        <p:txBody>
          <a:bodyPr rIns="0"/>
          <a:lstStyle>
            <a:lvl1pPr algn="r" defTabSz="914400" rtl="0" eaLnBrk="1" latinLnBrk="0" hangingPunct="1">
              <a:spcBef>
                <a:spcPct val="0"/>
              </a:spcBef>
              <a:buNone/>
              <a:defRPr sz="3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solidFill>
                  <a:schemeClr val="tx1"/>
                </a:solidFill>
              </a:rPr>
              <a:t>Protivpožarna bezbednost domaćinstva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" y="5646960"/>
            <a:ext cx="2340000" cy="609374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444208" y="5877272"/>
            <a:ext cx="233442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700" dirty="0"/>
              <a:t>brannvernforeningen.no</a:t>
            </a:r>
          </a:p>
        </p:txBody>
      </p:sp>
      <p:sp>
        <p:nvSpPr>
          <p:cNvPr id="6" name="TekstSylinder 1"/>
          <p:cNvSpPr txBox="1"/>
          <p:nvPr/>
        </p:nvSpPr>
        <p:spPr>
          <a:xfrm>
            <a:off x="6191672" y="-7519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b-NO" sz="1000" dirty="0"/>
              <a:t>SERBISK</a:t>
            </a:r>
          </a:p>
        </p:txBody>
      </p:sp>
    </p:spTree>
    <p:extLst>
      <p:ext uri="{BB962C8B-B14F-4D97-AF65-F5344CB8AC3E}">
        <p14:creationId xmlns:p14="http://schemas.microsoft.com/office/powerpoint/2010/main" val="11800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49441"/>
            <a:ext cx="2340000" cy="60937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2206" y="5677535"/>
            <a:ext cx="8614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Ova brošura je dostupna na više od 30 različitih jezika na veb-sajtu norveškog Udruženja za protivpožarnu zaštitu: www.brannvernforeningen.no/brannsikker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93" y="2780928"/>
            <a:ext cx="746401" cy="74640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79" y="2917723"/>
            <a:ext cx="2294517" cy="4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060848"/>
            <a:ext cx="1987380" cy="134962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8" y="1371229"/>
            <a:ext cx="1987380" cy="1774118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Obavezni detektori dima</a:t>
            </a:r>
            <a:endParaRPr lang="sr-Latn-RS" sz="3200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3652644"/>
            <a:ext cx="3356620" cy="1656184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GB" sz="1600" dirty="0"/>
              <a:t>Svako domaćinstvo mora da ima bar jedan detektor dima na svakom spratu. Detektori dima pružaju rano upozorenje u slučaju požara. Morate biti u stanju da čujete alarm kada ste u spavaćoj sobi sa zatvorenim vratima.  Baterije se obično moraju zameniti jednom godišnje. Redovno proveravajte svoje alarme za dim pritiskom na dugme za proveru.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60506"/>
            <a:ext cx="1969252" cy="142881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3690133"/>
            <a:ext cx="1969252" cy="17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Obavezna oprema za gašenje požara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1800" y="3917816"/>
            <a:ext cx="6264696" cy="16828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 dirty="0"/>
              <a:t>Svako domaćinstvo mora da ima crevo za gašenje požara ili aparat za gašenje požara. Preporučuje se da imate i jedno i drugo. Oprema za gašenje požara mora biti lako dostupna. Svako ko živi u vašem domaćinstvu mora znati gde se ta oprema nalazi. Pažljivo pročitajte uputstvo za upotrebu.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43122"/>
            <a:ext cx="1988196" cy="186551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02" y="2060848"/>
            <a:ext cx="1988196" cy="168151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143" y="1947642"/>
            <a:ext cx="1991281" cy="15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Sprečavanje požara 1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2192" y="3968397"/>
            <a:ext cx="5976664" cy="16928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600" dirty="0"/>
              <a:t>Držite na oku štednjak kada je u upotrebi. Ako vas neko prekine tokom kuvanja, isključite sve ringle na štednjaku. Ugradite alarm za štednjak/uređaj za automatsko isključivanje štednjaka. Budite pažljivi kada koristite otvoren plamen. Nikada ne napuštajte prostoriju u kojoj se nalazi sveća koja gori. Zapaljene sveće se ne smeju stavljati blizu zapaljivih materijala. Pepeo odlažite na bezbedno mesto. Ne bacajte vreli pepeo u kantu za smeće.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50" y="1556792"/>
            <a:ext cx="2107863" cy="168804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1" y="3244832"/>
            <a:ext cx="1943951" cy="157243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14" y="1785086"/>
            <a:ext cx="1883785" cy="186229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1785086"/>
            <a:ext cx="1862042" cy="17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Sprečavanje požara 2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2132856"/>
            <a:ext cx="3384376" cy="32050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600" dirty="0"/>
              <a:t>Uvek isključite mašine za pranje i sušenje veša kada odlazite od kuće ili idete na spavanje. Samo kvalifikovanim električarima je dozvoljeno da ugrađuju i popravljaju električnu opremu i instalacije. Građevinski materijali, kartonske kutije i ostali otpaci koji nisu sklonjeni često se koriste kada se vatra namerno pali. Uverite se da na stepeništima i u garažama nema zapaljivih predmeta. Držite kontejnere za smeće dovoljno daleko od stambenih objekata.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0" y="3714065"/>
            <a:ext cx="1991282" cy="173115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561938"/>
            <a:ext cx="1991281" cy="138943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748920"/>
            <a:ext cx="2030336" cy="17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22" y="3553824"/>
            <a:ext cx="2317121" cy="1474194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Šta da uradite u slučaju požara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012160" y="980728"/>
            <a:ext cx="3024335" cy="568863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400" dirty="0"/>
              <a:t>1) SPASITE</a:t>
            </a:r>
          </a:p>
          <a:p>
            <a:pPr marL="0" indent="0">
              <a:buNone/>
            </a:pPr>
            <a:r>
              <a:rPr lang="en-GB" sz="1400" dirty="0"/>
              <a:t>Osigurajte da svi bezbedno izađu napolje. Bežanje kroz dim je opasno. Zatvorite vrata. Uputite se ka prethodno dogovorenom mestu okupljanja.</a:t>
            </a:r>
          </a:p>
          <a:p>
            <a:pPr marL="0" indent="0">
              <a:buNone/>
            </a:pP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en-GB" sz="1400" dirty="0"/>
              <a:t>2) OBAVESTITE </a:t>
            </a:r>
          </a:p>
          <a:p>
            <a:pPr marL="0" indent="0">
              <a:buNone/>
            </a:pPr>
            <a:r>
              <a:rPr lang="en-GB" sz="1400" dirty="0"/>
              <a:t>Obavestite vatrogasnu službu pozivanjem broja za hitne slučajeve 110. Navedite tačnu adresu objekta koji gori.</a:t>
            </a:r>
          </a:p>
          <a:p>
            <a:pPr marL="0" indent="0">
              <a:buNone/>
            </a:pP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en-GB" sz="1400" dirty="0"/>
              <a:t>3) UGASITE</a:t>
            </a:r>
          </a:p>
          <a:p>
            <a:pPr marL="0" indent="0">
              <a:buNone/>
            </a:pPr>
            <a:r>
              <a:rPr lang="en-GB" sz="1400" dirty="0"/>
              <a:t>Ako se požar nije mnogo proširio, pokušajte da ga ugasite crevom za gašenje požara ili protivpožarnim aparatom. Nemojte se dovesti u opasnost. Dim je veoma toksičan. </a:t>
            </a:r>
          </a:p>
          <a:p>
            <a:pPr marL="0" indent="0">
              <a:buNone/>
            </a:pP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en-GB" sz="1400" dirty="0"/>
              <a:t>Vaša procena situacije će odlučiti kojim redosledom ćete izvršiti sledeće korake. Korisno je održavati redovne protivpožarne vežbe kako bi svako mogao da uvežba šta treba da uradi.</a:t>
            </a:r>
            <a:endParaRPr lang="sr-Latn-RS" sz="13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53" y="1563069"/>
            <a:ext cx="2656839" cy="186326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34" y="4437469"/>
            <a:ext cx="1995059" cy="18547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527" y="3196572"/>
            <a:ext cx="1251108" cy="119655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2229179"/>
            <a:ext cx="1650289" cy="1368152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529" y="4364169"/>
            <a:ext cx="1520363" cy="12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SPREČAVANJE OPEKOTINA KOD DECE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52FE22-F8AC-B947-902B-67CD13EA3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sr-Latn-RS" sz="1400" dirty="0"/>
              <a:t>Izbegavajte topla pića dok dojite dete ili imate dete u naručju</a:t>
            </a:r>
            <a:r>
              <a:rPr lang="nb-NO" sz="1400" dirty="0"/>
              <a:t>.</a:t>
            </a:r>
          </a:p>
          <a:p>
            <a:endParaRPr lang="nb-NO" sz="1400" dirty="0"/>
          </a:p>
          <a:p>
            <a:r>
              <a:rPr lang="sr-Latn-RS" sz="1400" dirty="0"/>
              <a:t>Pazite da dete nema slobodan pristup vrućim površinama kao na primer peć na drva, električno grejanje, rerna ili slično</a:t>
            </a:r>
            <a:r>
              <a:rPr lang="nb-NO" sz="1400" dirty="0"/>
              <a:t>.</a:t>
            </a:r>
          </a:p>
          <a:p>
            <a:pPr marL="0" indent="0">
              <a:buNone/>
            </a:pPr>
            <a:endParaRPr lang="nb-NO" sz="1400" dirty="0"/>
          </a:p>
          <a:p>
            <a:r>
              <a:rPr lang="sr-Latn-RS" sz="1400" dirty="0"/>
              <a:t>Proverite temperaturu u kadi i pripazite da dete ne može da odvrne toplu vodu</a:t>
            </a:r>
            <a:r>
              <a:rPr lang="nb-NO" sz="1400" dirty="0"/>
              <a:t>. </a:t>
            </a:r>
            <a:r>
              <a:rPr lang="sr-Latn-RS" sz="1400" dirty="0"/>
              <a:t>Podesite temperaturu bojlera</a:t>
            </a:r>
            <a:r>
              <a:rPr lang="nb-NO" sz="1400" dirty="0"/>
              <a:t>.</a:t>
            </a:r>
          </a:p>
          <a:p>
            <a:endParaRPr lang="nb-NO" sz="14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1855DDA-53DF-6649-98C9-83229F8A7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79" y="1405552"/>
            <a:ext cx="2665848" cy="259951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3E48AC8-21AF-A84E-8233-C0D7931EB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1988840"/>
            <a:ext cx="2520278" cy="245364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EE5D5187-E612-AE46-9A9E-A244D46A62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10020" r="6612"/>
          <a:stretch/>
        </p:blipFill>
        <p:spPr>
          <a:xfrm>
            <a:off x="991374" y="3836787"/>
            <a:ext cx="2216535" cy="21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8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SPREČAVANJE OPEKOTINA KOD DECE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sr-Latn-RS" sz="1400" dirty="0"/>
              <a:t>Držite decu daleko od vrućih šerpi</a:t>
            </a:r>
            <a:r>
              <a:rPr lang="nb-NO" sz="1400" dirty="0"/>
              <a:t>. </a:t>
            </a:r>
          </a:p>
          <a:p>
            <a:endParaRPr lang="nb-NO" sz="1400" dirty="0"/>
          </a:p>
          <a:p>
            <a:r>
              <a:rPr lang="sr-Latn-RS" sz="1400" dirty="0"/>
              <a:t>Kuvalo za vodu – pripazite kako ćete smestiti kuvalo i priključni kabel</a:t>
            </a:r>
            <a:r>
              <a:rPr lang="nb-NO" sz="1400" dirty="0"/>
              <a:t>. </a:t>
            </a:r>
          </a:p>
          <a:p>
            <a:endParaRPr lang="nb-NO" sz="1400" dirty="0"/>
          </a:p>
          <a:p>
            <a:r>
              <a:rPr lang="sr-Latn-RS" sz="1400" dirty="0"/>
              <a:t>Ako je sto pokriven stolnjakom pripazite na šolje za kafu, sveće i slično. Deca mogu sručiti predmete na sebe.</a:t>
            </a: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B778EBA-ED32-744F-A178-2AA5BC8F1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3" y="1268760"/>
            <a:ext cx="2357003" cy="229468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624B475-0F5F-CF43-A6FA-9E19BE36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10212" r="4633" b="9544"/>
          <a:stretch/>
        </p:blipFill>
        <p:spPr>
          <a:xfrm>
            <a:off x="918852" y="3284984"/>
            <a:ext cx="2357004" cy="220495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393EC7A-48ED-2F48-81D0-BC073BB38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t="9666" b="5442"/>
          <a:stretch/>
        </p:blipFill>
        <p:spPr>
          <a:xfrm>
            <a:off x="3419872" y="2780928"/>
            <a:ext cx="2357004" cy="23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6297C0-F7EA-8C45-8FFB-075321B6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AKO DETE DOBIJE OPEKOTINE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EF286087-7965-2C43-876E-986C9DA4E9C5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400" dirty="0"/>
              <a:t>Ohladite sa vodom od oko 20 stepeni u trajanju od 20 minuta ako je možda došlo do ozbiljne opekotine. To važi bez obzira na starost deteta.</a:t>
            </a: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02307-F166-5F45-9844-44C005086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115755"/>
            <a:ext cx="5117729" cy="498242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B3A59A7-DD61-624D-AE93-FF895AB7E245}"/>
              </a:ext>
            </a:extLst>
          </p:cNvPr>
          <p:cNvSpPr txBox="1"/>
          <p:nvPr/>
        </p:nvSpPr>
        <p:spPr>
          <a:xfrm>
            <a:off x="3419872" y="5157192"/>
            <a:ext cx="3132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UPAMTITE</a:t>
            </a:r>
            <a:r>
              <a:rPr lang="nb-NO" sz="2800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 20 - 20</a:t>
            </a:r>
          </a:p>
        </p:txBody>
      </p:sp>
    </p:spTree>
    <p:extLst>
      <p:ext uri="{BB962C8B-B14F-4D97-AF65-F5344CB8AC3E}">
        <p14:creationId xmlns:p14="http://schemas.microsoft.com/office/powerpoint/2010/main" val="2295409653"/>
      </p:ext>
    </p:extLst>
  </p:cSld>
  <p:clrMapOvr>
    <a:masterClrMapping/>
  </p:clrMapOvr>
</p:sld>
</file>

<file path=ppt/theme/theme1.xml><?xml version="1.0" encoding="utf-8"?>
<a:theme xmlns:a="http://schemas.openxmlformats.org/drawingml/2006/main" name="Norsk brannvernforening_4.3 PPT_MAL_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Norsk brannvernforening_4.3 PPT_MAL_0412</Template>
  <TotalTime>274</TotalTime>
  <Words>480</Words>
  <Application>Microsoft Office PowerPoint</Application>
  <PresentationFormat>On-screen Show (4:3)</PresentationFormat>
  <Paragraphs>41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Bradley Hand ITC</vt:lpstr>
      <vt:lpstr>Arial</vt:lpstr>
      <vt:lpstr>Norsk brannvernforening_4.3 PPT_MAL_0412</vt:lpstr>
      <vt:lpstr>PowerPoint Presentation</vt:lpstr>
      <vt:lpstr>Obavezni detektori dima</vt:lpstr>
      <vt:lpstr>Obavezna oprema za gašenje požara</vt:lpstr>
      <vt:lpstr>Sprečavanje požara 1</vt:lpstr>
      <vt:lpstr>Sprečavanje požara 2</vt:lpstr>
      <vt:lpstr>Šta da uradite u slučaju požara</vt:lpstr>
      <vt:lpstr>SPREČAVANJE OPEKOTINA KOD DECE</vt:lpstr>
      <vt:lpstr>SPREČAVANJE OPEKOTINA KOD DECE</vt:lpstr>
      <vt:lpstr>AKO DETE DOBIJE OPEKOTINE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Renate Dahlstrøm</dc:creator>
  <cp:lastModifiedBy>William Ransby</cp:lastModifiedBy>
  <cp:revision>42</cp:revision>
  <cp:lastPrinted>2013-11-15T14:49:12Z</cp:lastPrinted>
  <dcterms:created xsi:type="dcterms:W3CDTF">2016-12-13T07:42:50Z</dcterms:created>
  <dcterms:modified xsi:type="dcterms:W3CDTF">2019-11-12T08:38:08Z</dcterms:modified>
</cp:coreProperties>
</file>