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63" r:id="rId2"/>
    <p:sldId id="257" r:id="rId3"/>
    <p:sldId id="264" r:id="rId4"/>
    <p:sldId id="268" r:id="rId5"/>
    <p:sldId id="266" r:id="rId6"/>
    <p:sldId id="267" r:id="rId7"/>
    <p:sldId id="270" r:id="rId8"/>
    <p:sldId id="272" r:id="rId9"/>
    <p:sldId id="271" r:id="rId10"/>
    <p:sldId id="269" r:id="rId11"/>
  </p:sldIdLst>
  <p:sldSz cx="9144000" cy="6858000" type="screen4x3"/>
  <p:notesSz cx="6735763" cy="9866313"/>
  <p:embeddedFontLst>
    <p:embeddedFont>
      <p:font typeface="Bradley Hand ITC" panose="03070402050302030203" pitchFamily="66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329">
          <p15:clr>
            <a:srgbClr val="A4A3A4"/>
          </p15:clr>
        </p15:guide>
        <p15:guide id="3" orient="horz" pos="3857" userDrawn="1">
          <p15:clr>
            <a:srgbClr val="A4A3A4"/>
          </p15:clr>
        </p15:guide>
        <p15:guide id="5" pos="5448" userDrawn="1">
          <p15:clr>
            <a:srgbClr val="A4A3A4"/>
          </p15:clr>
        </p15:guide>
        <p15:guide id="6" orient="horz" pos="3437" userDrawn="1">
          <p15:clr>
            <a:srgbClr val="A4A3A4"/>
          </p15:clr>
        </p15:guide>
        <p15:guide id="7" orient="horz" pos="32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8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1602" y="108"/>
      </p:cViewPr>
      <p:guideLst>
        <p:guide orient="horz" pos="4156"/>
        <p:guide pos="329"/>
        <p:guide orient="horz" pos="3857"/>
        <p:guide pos="5448"/>
        <p:guide orient="horz" pos="3437"/>
        <p:guide orient="horz" pos="325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39A87-8A3D-44DE-94E8-8DFD451744C9}" type="datetimeFigureOut">
              <a:rPr lang="en-GB" smtClean="0"/>
              <a:t>07/11/2019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2D586-3489-4F68-9A98-D3198AA519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2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98E56-76B2-6B4A-A5A0-CD5C2EA7A07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49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2287" y="1152000"/>
            <a:ext cx="8082000" cy="4860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277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22287" y="647999"/>
            <a:ext cx="8082000" cy="53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Objekt</a:t>
            </a:r>
          </a:p>
        </p:txBody>
      </p:sp>
    </p:spTree>
    <p:extLst>
      <p:ext uri="{BB962C8B-B14F-4D97-AF65-F5344CB8AC3E}">
        <p14:creationId xmlns:p14="http://schemas.microsoft.com/office/powerpoint/2010/main" val="395388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2287" y="1691999"/>
            <a:ext cx="8082000" cy="4320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2"/>
          <p:cNvSpPr>
            <a:spLocks noGrp="1"/>
          </p:cNvSpPr>
          <p:nvPr>
            <p:ph type="body" idx="13"/>
          </p:nvPr>
        </p:nvSpPr>
        <p:spPr>
          <a:xfrm>
            <a:off x="521549" y="1152000"/>
            <a:ext cx="8082000" cy="50381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101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tel,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22000" y="1152000"/>
            <a:ext cx="3888000" cy="486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6000" y="1152000"/>
            <a:ext cx="3888000" cy="486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003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22000" y="1692000"/>
            <a:ext cx="3888000" cy="432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6000" y="1152000"/>
            <a:ext cx="3888000" cy="50381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6000" y="1692000"/>
            <a:ext cx="3888000" cy="432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2"/>
          <p:cNvSpPr>
            <a:spLocks noGrp="1"/>
          </p:cNvSpPr>
          <p:nvPr>
            <p:ph type="body" idx="13"/>
          </p:nvPr>
        </p:nvSpPr>
        <p:spPr>
          <a:xfrm>
            <a:off x="521550" y="1152000"/>
            <a:ext cx="3888000" cy="50381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9326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22000" y="1152000"/>
            <a:ext cx="3888000" cy="27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6000" y="1152000"/>
            <a:ext cx="3888000" cy="27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3"/>
          </p:nvPr>
        </p:nvSpPr>
        <p:spPr>
          <a:xfrm>
            <a:off x="522287" y="3996000"/>
            <a:ext cx="8082000" cy="2016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091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22000" y="1152000"/>
            <a:ext cx="2556000" cy="27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48000" y="1152000"/>
            <a:ext cx="2556000" cy="27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3"/>
          </p:nvPr>
        </p:nvSpPr>
        <p:spPr>
          <a:xfrm>
            <a:off x="522287" y="3996000"/>
            <a:ext cx="8082000" cy="2016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innhold 3"/>
          <p:cNvSpPr>
            <a:spLocks noGrp="1"/>
          </p:cNvSpPr>
          <p:nvPr>
            <p:ph sz="half" idx="14"/>
          </p:nvPr>
        </p:nvSpPr>
        <p:spPr>
          <a:xfrm>
            <a:off x="3285000" y="1152000"/>
            <a:ext cx="2556000" cy="27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400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sor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22287" y="1260000"/>
            <a:ext cx="8082000" cy="475252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Objekt</a:t>
            </a:r>
          </a:p>
        </p:txBody>
      </p:sp>
    </p:spTree>
    <p:extLst>
      <p:ext uri="{BB962C8B-B14F-4D97-AF65-F5344CB8AC3E}">
        <p14:creationId xmlns:p14="http://schemas.microsoft.com/office/powerpoint/2010/main" val="420846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sor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22287" y="647999"/>
            <a:ext cx="8082000" cy="5364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Objekt</a:t>
            </a:r>
          </a:p>
        </p:txBody>
      </p:sp>
    </p:spTree>
    <p:extLst>
      <p:ext uri="{BB962C8B-B14F-4D97-AF65-F5344CB8AC3E}">
        <p14:creationId xmlns:p14="http://schemas.microsoft.com/office/powerpoint/2010/main" val="4287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22287" y="1260000"/>
            <a:ext cx="8082000" cy="47525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Objekt</a:t>
            </a:r>
          </a:p>
        </p:txBody>
      </p:sp>
    </p:spTree>
    <p:extLst>
      <p:ext uri="{BB962C8B-B14F-4D97-AF65-F5344CB8AC3E}">
        <p14:creationId xmlns:p14="http://schemas.microsoft.com/office/powerpoint/2010/main" val="122834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22287" y="1152000"/>
            <a:ext cx="8082000" cy="486000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3080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2" r:id="rId3"/>
    <p:sldLayoutId id="2147483653" r:id="rId4"/>
    <p:sldLayoutId id="2147483661" r:id="rId5"/>
    <p:sldLayoutId id="2147483662" r:id="rId6"/>
    <p:sldLayoutId id="2147483654" r:id="rId7"/>
    <p:sldLayoutId id="2147483663" r:id="rId8"/>
    <p:sldLayoutId id="2147483664" r:id="rId9"/>
    <p:sldLayoutId id="214748366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035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‐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52413" algn="l" defTabSz="914400" rtl="0" eaLnBrk="1" latinLnBrk="0" hangingPunct="1">
        <a:spcBef>
          <a:spcPct val="20000"/>
        </a:spcBef>
        <a:buFont typeface="Calibri" panose="020F0502020204030204" pitchFamily="34" charset="0"/>
        <a:buChar char="▪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‐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‐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nnvernforeningen.no/brannsikke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46" y="437431"/>
            <a:ext cx="8497079" cy="5206147"/>
          </a:xfrm>
          <a:prstGeom prst="rect">
            <a:avLst/>
          </a:prstGeom>
        </p:spPr>
      </p:pic>
      <p:sp>
        <p:nvSpPr>
          <p:cNvPr id="15" name="Tittel 1"/>
          <p:cNvSpPr txBox="1">
            <a:spLocks/>
          </p:cNvSpPr>
          <p:nvPr/>
        </p:nvSpPr>
        <p:spPr>
          <a:xfrm>
            <a:off x="395536" y="1445038"/>
            <a:ext cx="3600400" cy="1872208"/>
          </a:xfrm>
          <a:prstGeom prst="rect">
            <a:avLst/>
          </a:prstGeom>
        </p:spPr>
        <p:txBody>
          <a:bodyPr rIns="0"/>
          <a:lstStyle>
            <a:lvl1pPr algn="r" defTabSz="9144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a-IN" sz="2400" b="1" dirty="0">
                <a:solidFill>
                  <a:schemeClr val="tx1"/>
                </a:solidFill>
              </a:rPr>
              <a:t>இல்லங்களில் தீயிலிருந்து பாதுகாப்பு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" y="5646960"/>
            <a:ext cx="2340000" cy="609374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6444208" y="5877272"/>
            <a:ext cx="23344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700" dirty="0"/>
              <a:t>brannvernforeningen.no</a:t>
            </a:r>
          </a:p>
        </p:txBody>
      </p:sp>
      <p:sp>
        <p:nvSpPr>
          <p:cNvPr id="6" name="TekstSylinder 1"/>
          <p:cNvSpPr txBox="1"/>
          <p:nvPr/>
        </p:nvSpPr>
        <p:spPr>
          <a:xfrm>
            <a:off x="6191672" y="8810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000" dirty="0"/>
              <a:t>TAMIL</a:t>
            </a:r>
          </a:p>
        </p:txBody>
      </p:sp>
    </p:spTree>
    <p:extLst>
      <p:ext uri="{BB962C8B-B14F-4D97-AF65-F5344CB8AC3E}">
        <p14:creationId xmlns:p14="http://schemas.microsoft.com/office/powerpoint/2010/main" val="118001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49441"/>
            <a:ext cx="2340000" cy="609374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422206" y="5677535"/>
            <a:ext cx="8614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1400" dirty="0"/>
              <a:t>இந்த பிரசுரம் 30 </a:t>
            </a:r>
            <a:r>
              <a:rPr lang="ta-LK" sz="1400" dirty="0"/>
              <a:t>க்கு மேற்பட்ட </a:t>
            </a:r>
            <a:r>
              <a:rPr lang="ta-IN" sz="1400" dirty="0"/>
              <a:t>மொழிகள</a:t>
            </a:r>
            <a:r>
              <a:rPr lang="ta-LK" sz="1400" dirty="0"/>
              <a:t>ில் நோ</a:t>
            </a:r>
            <a:r>
              <a:rPr lang="ta-IN" sz="1400" dirty="0" err="1"/>
              <a:t>ர்வே</a:t>
            </a:r>
            <a:r>
              <a:rPr lang="ta-IN" sz="1400" dirty="0"/>
              <a:t> தீ தடுப்பு சங்க வலைத்தளமான</a:t>
            </a:r>
            <a:r>
              <a:rPr lang="en-GB" sz="1400" dirty="0"/>
              <a:t>: </a:t>
            </a:r>
            <a:r>
              <a:rPr lang="en-GB" sz="1400" dirty="0">
                <a:hlinkClick r:id="rId3"/>
              </a:rPr>
              <a:t>www.brannvernforeningen.no/brannsikker</a:t>
            </a:r>
            <a:r>
              <a:rPr lang="ta-IN" sz="1400" dirty="0"/>
              <a:t> </a:t>
            </a:r>
            <a:r>
              <a:rPr lang="ta-LK" sz="1400" dirty="0"/>
              <a:t> </a:t>
            </a:r>
            <a:r>
              <a:rPr lang="ta-LK" sz="1400" dirty="0" err="1"/>
              <a:t>இல்</a:t>
            </a:r>
            <a:r>
              <a:rPr lang="ta-LK" sz="1400" dirty="0"/>
              <a:t> </a:t>
            </a:r>
            <a:r>
              <a:rPr lang="ta-IN" sz="1400" dirty="0"/>
              <a:t>கிடைக்கும்.</a:t>
            </a:r>
            <a:endParaRPr lang="en-GB" sz="14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2293" y="2780928"/>
            <a:ext cx="746401" cy="746401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79" y="2917723"/>
            <a:ext cx="2294517" cy="4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5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060848"/>
            <a:ext cx="1987380" cy="134962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288" y="1371229"/>
            <a:ext cx="1987380" cy="1774118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z="3200" dirty="0"/>
              <a:t>கட்டாய புகை உணர்வுக் கருவிகள்</a:t>
            </a:r>
            <a:endParaRPr lang="en-GB" sz="3200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5364088" y="3652644"/>
            <a:ext cx="3356620" cy="16561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a-IN" sz="900" dirty="0"/>
              <a:t>ஒவ்வொரு இல்லத்திலும் ஒவ்வொரு</a:t>
            </a:r>
            <a:r>
              <a:rPr lang="en-US" sz="900" dirty="0"/>
              <a:t> </a:t>
            </a:r>
            <a:r>
              <a:rPr lang="ta-IN" sz="900" dirty="0"/>
              <a:t>தளத்திலும் குறைந்தது</a:t>
            </a:r>
            <a:r>
              <a:rPr lang="en-US" sz="900" dirty="0"/>
              <a:t> </a:t>
            </a:r>
            <a:r>
              <a:rPr lang="ta-IN" sz="900" dirty="0"/>
              <a:t>ஒரு</a:t>
            </a:r>
            <a:r>
              <a:rPr lang="en-US" sz="900" dirty="0"/>
              <a:t> </a:t>
            </a:r>
            <a:r>
              <a:rPr lang="ta-IN" sz="900" dirty="0"/>
              <a:t>புகை</a:t>
            </a:r>
            <a:r>
              <a:rPr lang="en-US" sz="900" dirty="0"/>
              <a:t> </a:t>
            </a:r>
            <a:r>
              <a:rPr lang="ta-IN" sz="900" dirty="0"/>
              <a:t>உணர்வுக் கருவியாவது நீங்கள்</a:t>
            </a:r>
            <a:r>
              <a:rPr lang="en-US" sz="900" dirty="0"/>
              <a:t> </a:t>
            </a:r>
            <a:r>
              <a:rPr lang="ta-IN" sz="900" dirty="0"/>
              <a:t>வைத்திருக்க வேண்டும். தீ</a:t>
            </a:r>
            <a:r>
              <a:rPr lang="en-US" sz="900" dirty="0"/>
              <a:t> </a:t>
            </a:r>
            <a:r>
              <a:rPr lang="ta-IN" sz="900" dirty="0"/>
              <a:t>விபத்தின்போது புகைஉணர்வுக்</a:t>
            </a:r>
            <a:r>
              <a:rPr lang="en-US" sz="900" dirty="0"/>
              <a:t> </a:t>
            </a:r>
            <a:r>
              <a:rPr lang="ta-IN" sz="900" dirty="0"/>
              <a:t>கருவிகள்</a:t>
            </a:r>
            <a:r>
              <a:rPr lang="en-US" sz="900" dirty="0"/>
              <a:t> </a:t>
            </a:r>
            <a:r>
              <a:rPr lang="ta-IN" sz="900" dirty="0"/>
              <a:t>முன்கூட்டியே எச்சரிக்கின்றன. கதவுகள் சாத்தப்பட்ட நிலையில் உங்கள் படுக்கை அறையில் நீங்கள் எச்சரிக்கை மணியை கேட்கும்படி இருக்க வேண்டும். மின்கலங்கள் சாதாரணமாக ஆண்டுக்கு ஒருமுறை மாற்றப்பட வேண்டும்.  சோதனை பொத்தானை அழுத்தி புகை உணர்வுக்கருவிகளை சோதிக்க வேண்டும்.</a:t>
            </a:r>
            <a:endParaRPr lang="en-GB" sz="1000" dirty="0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360506"/>
            <a:ext cx="1969252" cy="1428819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690133"/>
            <a:ext cx="1969252" cy="176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5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/>
              <a:t>கட்டாயமான தீ அணைப்புக் கருவிகள்</a:t>
            </a:r>
            <a:endParaRPr lang="en-GB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2771800" y="3917816"/>
            <a:ext cx="6264696" cy="168285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a-IN" sz="1600" dirty="0"/>
              <a:t>ஒவ்வொரு இல்லத்திலும் தீயணைப்புக் குழாய் அல்லது தீயணைப்பான் இருக்கவேண்டும். இரண்டும் இருப்பது நல்லது. தீயணைப்பானை எளிதில் எடுக்கும் வண்ணம் இருக்கவேண்டும். வீட்டில் உள்ளவர்கள் அனைவரும் அது இருக்குமிடத்தை அறிந்திருக்க வேண்டும்.  பயன்படுத்தும் முறைகளை வாசியுங்கள்.</a:t>
            </a:r>
            <a:endParaRPr lang="en-GB" sz="16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643122"/>
            <a:ext cx="1988196" cy="186551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7902" y="2060848"/>
            <a:ext cx="1988196" cy="1681515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7143" y="1947642"/>
            <a:ext cx="1991281" cy="15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/>
              <a:t>தீயை தடுத்தல்</a:t>
            </a:r>
            <a:r>
              <a:rPr lang="en-GB" dirty="0"/>
              <a:t>1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2786050" y="3929066"/>
            <a:ext cx="5976664" cy="169285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ta-LK" sz="1200" dirty="0"/>
              <a:t>மின்னடுப்பை</a:t>
            </a:r>
            <a:r>
              <a:rPr lang="ta-IN" sz="1200" dirty="0"/>
              <a:t> பயன்படுத்தும்போது ஒரு கண் அதன் மீது இருக்கட்டும். சமைக்கும்போது ஏதேனும் குறுக்கீடு ஏற்பட்டால் அனைத்து அடுப்ப</a:t>
            </a:r>
            <a:r>
              <a:rPr lang="ta-LK" sz="1200" dirty="0"/>
              <a:t>ுக்களை</a:t>
            </a:r>
            <a:r>
              <a:rPr lang="ta-IN" sz="1200" dirty="0"/>
              <a:t>யும் அணைத்துவிடவும். </a:t>
            </a:r>
            <a:r>
              <a:rPr lang="ta-LK" sz="1200" dirty="0"/>
              <a:t>மின்னடுப்பு</a:t>
            </a:r>
            <a:r>
              <a:rPr lang="ta-IN" sz="1200" dirty="0"/>
              <a:t> அலாரம் அல்லது தானாக அணையும் கருவியை பொருத்தவும். எரியும் நெருப்பை பயன்படுத்தும்போது எச்சரிக்கையாக இருக்கவேண்டும். எரியும் மெழுகுவர்த்தி இருக்கும் அறையைவிட்டு வெளியேறக்கூடாது. எரியும் திரிகளை ஒருபோதும் எளிதில் தீப்பற்றக்கூடிய பொருட்கள் அருகில் வைக்கக் கூடாது. சாம்பலை ஒரு பாதுகாப்பான இடத்தில் </a:t>
            </a:r>
            <a:r>
              <a:rPr lang="ta-LK" sz="1200" dirty="0" err="1"/>
              <a:t>கொட்டவும்</a:t>
            </a:r>
            <a:r>
              <a:rPr lang="ta-LK" sz="1200" dirty="0"/>
              <a:t>.</a:t>
            </a:r>
            <a:r>
              <a:rPr lang="ta-IN" sz="1200" dirty="0"/>
              <a:t> சூடான சாம்பலை குப்பைத்தொட்டியில் போடவேண்டாம்.</a:t>
            </a:r>
            <a:endParaRPr lang="en-GB" sz="12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550" y="1556792"/>
            <a:ext cx="2107863" cy="168804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821" y="3244832"/>
            <a:ext cx="1943951" cy="157243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4414" y="1785086"/>
            <a:ext cx="1883785" cy="1862295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785086"/>
            <a:ext cx="1862042" cy="17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/>
              <a:t>தீயை தடுத்தல்</a:t>
            </a:r>
            <a:r>
              <a:rPr lang="en-GB" dirty="0"/>
              <a:t> 2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5364088" y="2132856"/>
            <a:ext cx="3384376" cy="320509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ta-IN" sz="1200" dirty="0"/>
              <a:t>நீங்கள் வீட்டை விட்டு வெளியே செல்லும் முன்பு அல்லது படுக்கைக்குச் செல்லும் முன்பு,</a:t>
            </a:r>
            <a:r>
              <a:rPr lang="en-US" sz="1200" dirty="0"/>
              <a:t> </a:t>
            </a:r>
            <a:r>
              <a:rPr lang="ta-IN" sz="1200" dirty="0"/>
              <a:t>அனைத்து துவைக்கும் இயந்திரங்கள், மற்றும் பாத்திரம் கழுவும் இயந்திரங்களை நிறுத்திவிட வேண்டும். தகுதி</a:t>
            </a:r>
            <a:r>
              <a:rPr lang="ta-LK" sz="1200" dirty="0"/>
              <a:t>பெற்ற மின்பணியாளர்கள்</a:t>
            </a:r>
            <a:r>
              <a:rPr lang="ta-IN" sz="1200" dirty="0"/>
              <a:t>  மட்டுமே மின்சாதனங்கள் அல்லது இணைப்புகளை நிறுவவோ அல்லது பழுது நீக்கவோ வேண்டும். அருகில் கிடக்கும் கட்டிட சாமான்கள், அட்டைப்</a:t>
            </a:r>
            <a:r>
              <a:rPr lang="en-US" sz="1200" dirty="0"/>
              <a:t> </a:t>
            </a:r>
            <a:r>
              <a:rPr lang="ta-IN" sz="1200" dirty="0"/>
              <a:t>பெட்டிகள் மற்றும் பிற எரியும் கழிவுப் பொருட்கள் தீ விபத்தின்போது வேகமாக எரியக் காரணமாகிறன.  மாடிப்படிகள் மற்றும் வாகன</a:t>
            </a:r>
            <a:r>
              <a:rPr lang="ta-LK" sz="1200" dirty="0"/>
              <a:t>ம்</a:t>
            </a:r>
            <a:r>
              <a:rPr lang="ta-IN" sz="1200" dirty="0"/>
              <a:t> நிறுத்துமிடங்கள</a:t>
            </a:r>
            <a:r>
              <a:rPr lang="ta-LK" sz="1200" dirty="0"/>
              <a:t>ில்</a:t>
            </a:r>
            <a:r>
              <a:rPr lang="ta-IN" sz="1200" dirty="0"/>
              <a:t> எரியும் பொருட்கள் இல்லாமல் இருப்பதை உறுதி செய்யுங்கள். கழிவு</a:t>
            </a:r>
            <a:r>
              <a:rPr lang="ta-LK" sz="1200" dirty="0"/>
              <a:t>க்</a:t>
            </a:r>
            <a:r>
              <a:rPr lang="ta-IN" sz="1200" dirty="0"/>
              <a:t>கொள்கலன்களை கட்டிடத்திலிருந்து</a:t>
            </a:r>
            <a:r>
              <a:rPr lang="en-US" sz="1200" dirty="0"/>
              <a:t> </a:t>
            </a:r>
            <a:r>
              <a:rPr lang="ta-IN" sz="1200" dirty="0"/>
              <a:t>தொலைவில் வையுங்கள்</a:t>
            </a:r>
            <a:r>
              <a:rPr lang="ta-IN" sz="1600" dirty="0"/>
              <a:t>.</a:t>
            </a:r>
            <a:endParaRPr lang="en-GB" sz="16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470" y="3714065"/>
            <a:ext cx="1991282" cy="173115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561938"/>
            <a:ext cx="1991281" cy="138943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748920"/>
            <a:ext cx="2030336" cy="17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22" y="3553824"/>
            <a:ext cx="2317121" cy="1474194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/>
              <a:t>தீ விபத்தின்போது செய்யவேண்டியது</a:t>
            </a:r>
            <a:endParaRPr lang="en-GB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6156174" y="980728"/>
            <a:ext cx="2880321" cy="568863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1100" dirty="0"/>
              <a:t>1</a:t>
            </a:r>
            <a:r>
              <a:rPr lang="en-GB" sz="900" dirty="0"/>
              <a:t>) </a:t>
            </a:r>
            <a:r>
              <a:rPr lang="ta-IN" sz="900" dirty="0"/>
              <a:t>பாதுகாப்பு</a:t>
            </a:r>
            <a:endParaRPr lang="en-GB" sz="900" dirty="0"/>
          </a:p>
          <a:p>
            <a:pPr marL="0" indent="0">
              <a:buNone/>
            </a:pPr>
            <a:r>
              <a:rPr lang="ta-IN" sz="900" dirty="0"/>
              <a:t>அனைவரும் வெளியே செல்வதை உறுதி செய்ய வேண்டும். புகை</a:t>
            </a:r>
            <a:r>
              <a:rPr lang="ta-LK" sz="900" dirty="0"/>
              <a:t> </a:t>
            </a:r>
            <a:r>
              <a:rPr lang="ta-LK" sz="900" dirty="0" err="1"/>
              <a:t>சூழந்த</a:t>
            </a:r>
            <a:r>
              <a:rPr lang="ta-IN" sz="900" dirty="0"/>
              <a:t> வழியாக தப்பிப்பது அபாயகரமானது. கதவுகளை மூடவும். முன்பே ஒப்புக்கொள்ளப்பட்ட கூடும் இடத்திற்கு செல்லவும்.</a:t>
            </a:r>
            <a:endParaRPr lang="en-US" sz="900" dirty="0"/>
          </a:p>
          <a:p>
            <a:pPr marL="0" indent="0">
              <a:buNone/>
            </a:pPr>
            <a:r>
              <a:rPr lang="en-GB" sz="900" dirty="0"/>
              <a:t> </a:t>
            </a:r>
          </a:p>
          <a:p>
            <a:pPr marL="0" indent="0">
              <a:buNone/>
            </a:pPr>
            <a:r>
              <a:rPr lang="en-GB" sz="900" dirty="0"/>
              <a:t>2) </a:t>
            </a:r>
            <a:r>
              <a:rPr lang="ta-IN" sz="900" dirty="0"/>
              <a:t>அறிவித்தல்</a:t>
            </a:r>
            <a:endParaRPr lang="en-GB" sz="900" dirty="0"/>
          </a:p>
          <a:p>
            <a:pPr marL="0" indent="0">
              <a:buNone/>
            </a:pPr>
            <a:r>
              <a:rPr lang="ta-IN" sz="900" dirty="0" err="1"/>
              <a:t>தீயணைப்புத்துறை</a:t>
            </a:r>
            <a:r>
              <a:rPr lang="ta-IN" sz="900" dirty="0"/>
              <a:t> </a:t>
            </a:r>
            <a:r>
              <a:rPr lang="ta-IN" sz="900" dirty="0" err="1"/>
              <a:t>அவச</a:t>
            </a:r>
            <a:r>
              <a:rPr lang="ta-LK" sz="900" dirty="0"/>
              <a:t>ர</a:t>
            </a:r>
            <a:r>
              <a:rPr lang="ta-IN" sz="900" dirty="0"/>
              <a:t> எண் 110-ஐ அழைத்து தெரிவிக்கவும். எரியும் கட்டிடத்தின் துல்லியமான விலாசத்தை கூறவும்.</a:t>
            </a:r>
            <a:endParaRPr lang="en-US" sz="900" dirty="0"/>
          </a:p>
          <a:p>
            <a:pPr marL="0" indent="0">
              <a:buNone/>
            </a:pPr>
            <a:r>
              <a:rPr lang="en-GB" sz="900" dirty="0"/>
              <a:t> </a:t>
            </a:r>
          </a:p>
          <a:p>
            <a:pPr marL="0" indent="0">
              <a:buNone/>
            </a:pPr>
            <a:r>
              <a:rPr lang="en-GB" sz="900" dirty="0"/>
              <a:t>3) </a:t>
            </a:r>
            <a:r>
              <a:rPr lang="ta-IN" sz="900" dirty="0"/>
              <a:t>அணைத்தல் </a:t>
            </a:r>
          </a:p>
          <a:p>
            <a:pPr marL="0" indent="0">
              <a:buNone/>
            </a:pPr>
            <a:r>
              <a:rPr lang="ta-IN" sz="900" dirty="0"/>
              <a:t>தீ பெரிதாகவில்லை என்றால்   தீயணைப்புக் குழாய் அல்லது தீயணைப்பான் கொண்டு அணைக்க முயற்சி செய்யவும். உங்களை ஆபத்தில் உட்படுத்திக் கொள்ளவேண்டாம். புகை அதிக விஷமானது.</a:t>
            </a:r>
            <a:endParaRPr lang="en-GB" sz="900" dirty="0"/>
          </a:p>
          <a:p>
            <a:pPr marL="0" indent="0">
              <a:buNone/>
            </a:pPr>
            <a:r>
              <a:rPr lang="ta-IN" sz="900" dirty="0"/>
              <a:t>    </a:t>
            </a:r>
          </a:p>
          <a:p>
            <a:pPr marL="0" indent="0">
              <a:buNone/>
            </a:pPr>
            <a:endParaRPr lang="ta-IN" sz="900" dirty="0"/>
          </a:p>
          <a:p>
            <a:pPr marL="0" indent="0">
              <a:buNone/>
            </a:pPr>
            <a:r>
              <a:rPr lang="ta-IN" sz="900" dirty="0"/>
              <a:t>சூழ்நிலையை நீங்கள் மதிப்பிடுவது இந்த செயல்பாடுகளை வரிசைப்படுத்தி செயல்பட முடிவெடுக்க உதவும். தீயணைப்பு பயிற்சியை அடிக்கடி செய்துகொள்வதால், என்ன செய்ய வேண்டும் என்ற அனுபவ</a:t>
            </a:r>
            <a:r>
              <a:rPr lang="ta-LK" sz="900" dirty="0" err="1"/>
              <a:t>த்தை</a:t>
            </a:r>
            <a:r>
              <a:rPr lang="ta-LK" sz="900" dirty="0"/>
              <a:t> எல்லோரும்</a:t>
            </a:r>
            <a:r>
              <a:rPr lang="ta-IN" sz="900" dirty="0"/>
              <a:t> பெற முடியும்.</a:t>
            </a:r>
            <a:endParaRPr lang="en-US" sz="900" dirty="0"/>
          </a:p>
          <a:p>
            <a:pPr marL="0" indent="0">
              <a:buNone/>
            </a:pPr>
            <a:r>
              <a:rPr lang="en-GB" sz="1400" dirty="0"/>
              <a:t> </a:t>
            </a:r>
          </a:p>
          <a:p>
            <a:pPr marL="0" indent="0">
              <a:buNone/>
            </a:pPr>
            <a:r>
              <a:rPr lang="ta-IN" sz="1400" dirty="0"/>
              <a:t> </a:t>
            </a:r>
            <a:endParaRPr lang="nb-NO" sz="13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153" y="1563069"/>
            <a:ext cx="2656839" cy="186326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1634" y="4437469"/>
            <a:ext cx="1995059" cy="185475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6527" y="3196572"/>
            <a:ext cx="1251108" cy="119655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229179"/>
            <a:ext cx="1650289" cy="136815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42529" y="4364169"/>
            <a:ext cx="1520363" cy="129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201CED-C67C-264E-BEBF-A96A127D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 </a:t>
            </a:r>
            <a:r>
              <a:rPr lang="ta-LK" sz="2200" b="1" dirty="0"/>
              <a:t>குழந்தைகளுக்கு தீக்காயங்கள் ஏற்படாமல்  தடுத்தல்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52FE22-F8AC-B947-902B-67CD13EA3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87" y="1152000"/>
            <a:ext cx="8082000" cy="48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innhold 4">
            <a:extLst>
              <a:ext uri="{FF2B5EF4-FFF2-40B4-BE49-F238E27FC236}">
                <a16:creationId xmlns:a16="http://schemas.microsoft.com/office/drawing/2014/main" id="{22984CA9-00C5-A14A-AB9B-1668B95D9597}"/>
              </a:ext>
            </a:extLst>
          </p:cNvPr>
          <p:cNvSpPr txBox="1">
            <a:spLocks/>
          </p:cNvSpPr>
          <p:nvPr/>
        </p:nvSpPr>
        <p:spPr>
          <a:xfrm>
            <a:off x="6156175" y="980728"/>
            <a:ext cx="2629508" cy="5303862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035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52413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▪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00" dirty="0"/>
          </a:p>
          <a:p>
            <a:r>
              <a:rPr lang="ta-IN" sz="900" dirty="0"/>
              <a:t>நீங்கள்</a:t>
            </a:r>
            <a:r>
              <a:rPr lang="ta-LK" sz="900" dirty="0"/>
              <a:t> குழந்தைக்குப் பாலூட்டும் போது அல்லது குழந்தை</a:t>
            </a:r>
            <a:r>
              <a:rPr lang="ta-IN" sz="900" dirty="0"/>
              <a:t>யொன்றை கையில் வைத்திருக்கும் போது சூடான </a:t>
            </a:r>
            <a:r>
              <a:rPr lang="ta-LK" sz="900" dirty="0"/>
              <a:t>குடி</a:t>
            </a:r>
            <a:r>
              <a:rPr lang="ta-IN" sz="900" dirty="0"/>
              <a:t>பானங்களைத் தவிர்க்கவும்</a:t>
            </a:r>
            <a:r>
              <a:rPr lang="ta-LK" sz="900" dirty="0"/>
              <a:t>.</a:t>
            </a:r>
          </a:p>
          <a:p>
            <a:pPr marL="0" indent="0">
              <a:buNone/>
            </a:pPr>
            <a:endParaRPr lang="nb-NO" sz="900" dirty="0"/>
          </a:p>
          <a:p>
            <a:r>
              <a:rPr lang="ta-IN" sz="900" dirty="0"/>
              <a:t>நெருப்பு ஏரிக்கும் இடம்</a:t>
            </a:r>
            <a:r>
              <a:rPr lang="nb-NO" sz="900" dirty="0"/>
              <a:t>, </a:t>
            </a:r>
            <a:r>
              <a:rPr lang="ta-IN" sz="900" dirty="0"/>
              <a:t>மின்சார வெப்பமூட்டி</a:t>
            </a:r>
            <a:r>
              <a:rPr lang="nb-NO" sz="900" dirty="0"/>
              <a:t>, </a:t>
            </a:r>
            <a:r>
              <a:rPr lang="ta-IN" sz="900" dirty="0"/>
              <a:t>மின்சாரக்கணப்பு அடுப்பு</a:t>
            </a:r>
            <a:r>
              <a:rPr lang="ta-LK" sz="900" dirty="0"/>
              <a:t> மற்றும் இது போன்ற </a:t>
            </a:r>
            <a:r>
              <a:rPr lang="ta-IN" sz="900" dirty="0"/>
              <a:t>சூடான மேற்பரப்புக்க</a:t>
            </a:r>
            <a:r>
              <a:rPr lang="ta-LK" sz="900" dirty="0"/>
              <a:t>ளுடன்</a:t>
            </a:r>
            <a:r>
              <a:rPr lang="ta-IN" sz="900" dirty="0"/>
              <a:t> குழந்தைக</a:t>
            </a:r>
            <a:r>
              <a:rPr lang="ta-LK" sz="900" dirty="0"/>
              <a:t>ளுக்கு</a:t>
            </a:r>
            <a:r>
              <a:rPr lang="ta-IN" sz="900" dirty="0"/>
              <a:t> இலகுவில் தொடர்பு ஏற்படாமல் இருப்பதை உறுதிப்படுத்திக் கொள்ளவும்</a:t>
            </a:r>
            <a:endParaRPr lang="nb-NO" sz="900" dirty="0"/>
          </a:p>
          <a:p>
            <a:pPr marL="0" indent="0">
              <a:buNone/>
            </a:pPr>
            <a:endParaRPr lang="nb-NO" sz="1400" dirty="0"/>
          </a:p>
          <a:p>
            <a:r>
              <a:rPr lang="ta-IN" sz="900" dirty="0"/>
              <a:t>குளிக்கும் தொட்டியில் நீரின் வெப்பநிலை மற்றும் குழந்தைகள் சூடான நீரை நிரப்பமாலும் கவனித்துக் கொள்ளுங்கள். கொதிநீர் கொள்கலனின் வெப்பநிலையை  சரிசெய்யவும்</a:t>
            </a:r>
            <a:endParaRPr lang="nb-NO" sz="900" dirty="0"/>
          </a:p>
          <a:p>
            <a:endParaRPr lang="nb-NO" sz="1400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1855DDA-53DF-6649-98C9-83229F8A7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979" y="1405552"/>
            <a:ext cx="2665848" cy="2599512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13E48AC8-21AF-A84E-8233-C0D7931EB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5816" y="1988840"/>
            <a:ext cx="2520278" cy="2453646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EE5D5187-E612-AE46-9A9E-A244D46A62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10020" r="6612"/>
          <a:stretch/>
        </p:blipFill>
        <p:spPr>
          <a:xfrm>
            <a:off x="991374" y="3836787"/>
            <a:ext cx="2216535" cy="21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8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201CED-C67C-264E-BEBF-A96A127D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17" y="573410"/>
            <a:ext cx="8245232" cy="542345"/>
          </a:xfrm>
        </p:spPr>
        <p:txBody>
          <a:bodyPr>
            <a:normAutofit/>
          </a:bodyPr>
          <a:lstStyle/>
          <a:p>
            <a:r>
              <a:rPr lang="ta-IN" sz="2000" b="1" dirty="0"/>
              <a:t>குழந்தைகளுக்கு தீக்காயங்கள் ஏற்படாமல்  தடுத்தல்</a:t>
            </a:r>
            <a:endParaRPr lang="nb-NO" sz="2000" b="1" dirty="0"/>
          </a:p>
        </p:txBody>
      </p:sp>
      <p:sp>
        <p:nvSpPr>
          <p:cNvPr id="4" name="Plassholder for innhold 4">
            <a:extLst>
              <a:ext uri="{FF2B5EF4-FFF2-40B4-BE49-F238E27FC236}">
                <a16:creationId xmlns:a16="http://schemas.microsoft.com/office/drawing/2014/main" id="{22984CA9-00C5-A14A-AB9B-1668B95D9597}"/>
              </a:ext>
            </a:extLst>
          </p:cNvPr>
          <p:cNvSpPr txBox="1">
            <a:spLocks/>
          </p:cNvSpPr>
          <p:nvPr/>
        </p:nvSpPr>
        <p:spPr>
          <a:xfrm>
            <a:off x="6156175" y="980728"/>
            <a:ext cx="2629508" cy="5303862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035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52413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▪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00" dirty="0"/>
          </a:p>
          <a:p>
            <a:r>
              <a:rPr lang="ta-LK" sz="900" dirty="0"/>
              <a:t>குழந்தைகளை கொதிக்கும் சமையல் பாத்திரங்களிலிருந்து அதிக தூரத்தில் வைத்திருங்கள்.</a:t>
            </a:r>
            <a:endParaRPr lang="nb-NO" sz="900" dirty="0"/>
          </a:p>
          <a:p>
            <a:endParaRPr lang="nb-NO" sz="1400" dirty="0"/>
          </a:p>
          <a:p>
            <a:r>
              <a:rPr lang="ta-LK" sz="900" dirty="0"/>
              <a:t>தேநீர் கொதிகலன்- கொதிகலன் மற்றும் மின்கம்பி இரண்டையும் வைப்பது பற்றி சிந்தியுங்கள்.</a:t>
            </a:r>
            <a:endParaRPr lang="nb-NO" sz="900" dirty="0"/>
          </a:p>
          <a:p>
            <a:pPr marL="0" indent="0">
              <a:buNone/>
            </a:pPr>
            <a:r>
              <a:rPr lang="nb-NO" sz="1400" dirty="0"/>
              <a:t> </a:t>
            </a:r>
          </a:p>
          <a:p>
            <a:endParaRPr lang="nb-NO" sz="1400" dirty="0"/>
          </a:p>
          <a:p>
            <a:r>
              <a:rPr lang="ta-LK" sz="900" dirty="0"/>
              <a:t>மேசை விரிப்பு, கோப்பிக் கோப்பைகள், மெழுகுவர்த்திகள் போன்றவற்றைக் கவனித்துக் கொள்ளுங்கள். குழந்தைகள் அதை கீழே இழுக்கலாம்</a:t>
            </a:r>
            <a:r>
              <a:rPr lang="ta-LK" dirty="0"/>
              <a:t>. 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B778EBA-ED32-744F-A178-2AA5BC8F1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23" y="1268760"/>
            <a:ext cx="2357003" cy="229468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624B475-0F5F-CF43-A6FA-9E19BE36F4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10212" r="4633" b="9544"/>
          <a:stretch/>
        </p:blipFill>
        <p:spPr>
          <a:xfrm>
            <a:off x="918852" y="3284984"/>
            <a:ext cx="2357004" cy="220495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4393EC7A-48ED-2F48-81D0-BC073BB38A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t="9666" b="5442"/>
          <a:stretch/>
        </p:blipFill>
        <p:spPr>
          <a:xfrm>
            <a:off x="3419872" y="2780928"/>
            <a:ext cx="2357004" cy="23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1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6297C0-F7EA-8C45-8FFB-075321B6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/>
              <a:t>பிள்ளைக்கு தீக்காயம் ஏற்பட்டால்</a:t>
            </a:r>
            <a:endParaRPr lang="nb-NO" dirty="0"/>
          </a:p>
        </p:txBody>
      </p:sp>
      <p:sp>
        <p:nvSpPr>
          <p:cNvPr id="4" name="Plassholder for innhold 4">
            <a:extLst>
              <a:ext uri="{FF2B5EF4-FFF2-40B4-BE49-F238E27FC236}">
                <a16:creationId xmlns:a16="http://schemas.microsoft.com/office/drawing/2014/main" id="{EF286087-7965-2C43-876E-986C9DA4E9C5}"/>
              </a:ext>
            </a:extLst>
          </p:cNvPr>
          <p:cNvSpPr txBox="1">
            <a:spLocks/>
          </p:cNvSpPr>
          <p:nvPr/>
        </p:nvSpPr>
        <p:spPr>
          <a:xfrm>
            <a:off x="6156175" y="980728"/>
            <a:ext cx="2629508" cy="5303862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035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52413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▪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a-IN" sz="900" dirty="0"/>
              <a:t>கடுமையான தீக்காயங்கள் இருப்பதாக சந்தேகம் ஏற்பட்டால் சுமார் </a:t>
            </a:r>
            <a:r>
              <a:rPr lang="ta-LK" sz="900" dirty="0"/>
              <a:t>20 </a:t>
            </a:r>
            <a:r>
              <a:rPr lang="ta-IN" sz="900" dirty="0"/>
              <a:t>பாகை தண்ணீரில் </a:t>
            </a:r>
            <a:r>
              <a:rPr lang="ta-LK" sz="900" dirty="0"/>
              <a:t>20 </a:t>
            </a:r>
            <a:r>
              <a:rPr lang="ta-IN" sz="900" dirty="0"/>
              <a:t>நிமிடங்கள் குளிரச்</a:t>
            </a:r>
            <a:r>
              <a:rPr lang="ta-LK" sz="900" dirty="0"/>
              <a:t> </a:t>
            </a:r>
            <a:r>
              <a:rPr lang="ta-IN" sz="900" dirty="0"/>
              <a:t>செய்யுங்கள். இது எல்லா வயதுப்</a:t>
            </a:r>
            <a:r>
              <a:rPr lang="ta-LK" sz="900" dirty="0"/>
              <a:t>   பிள்ளைகளுக்கும் பொருந்தும்.</a:t>
            </a:r>
            <a:r>
              <a:rPr lang="ta-IN" dirty="0"/>
              <a:t>.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E202307-F166-5F45-9844-44C0050860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1115755"/>
            <a:ext cx="5117729" cy="4982423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4B3A59A7-DD61-624D-AE93-FF895AB7E245}"/>
              </a:ext>
            </a:extLst>
          </p:cNvPr>
          <p:cNvSpPr txBox="1"/>
          <p:nvPr/>
        </p:nvSpPr>
        <p:spPr>
          <a:xfrm>
            <a:off x="3599891" y="5197064"/>
            <a:ext cx="2556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HUSK 20 - 20</a:t>
            </a:r>
          </a:p>
        </p:txBody>
      </p:sp>
    </p:spTree>
    <p:extLst>
      <p:ext uri="{BB962C8B-B14F-4D97-AF65-F5344CB8AC3E}">
        <p14:creationId xmlns:p14="http://schemas.microsoft.com/office/powerpoint/2010/main" val="2295409653"/>
      </p:ext>
    </p:extLst>
  </p:cSld>
  <p:clrMapOvr>
    <a:masterClrMapping/>
  </p:clrMapOvr>
</p:sld>
</file>

<file path=ppt/theme/theme1.xml><?xml version="1.0" encoding="utf-8"?>
<a:theme xmlns:a="http://schemas.openxmlformats.org/drawingml/2006/main" name="Norsk brannvernforening_4.3 PPT_MAL_04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Norsk brannvernforening_4.3 PPT_MAL_0412</Template>
  <TotalTime>494</TotalTime>
  <Words>410</Words>
  <Application>Microsoft Office PowerPoint</Application>
  <PresentationFormat>On-screen Show (4:3)</PresentationFormat>
  <Paragraphs>45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Bradley Hand ITC</vt:lpstr>
      <vt:lpstr>Arial</vt:lpstr>
      <vt:lpstr>Norsk brannvernforening_4.3 PPT_MAL_0412</vt:lpstr>
      <vt:lpstr>PowerPoint Presentation</vt:lpstr>
      <vt:lpstr>கட்டாய புகை உணர்வுக் கருவிகள்</vt:lpstr>
      <vt:lpstr>கட்டாயமான தீ அணைப்புக் கருவிகள்</vt:lpstr>
      <vt:lpstr>தீயை தடுத்தல்1</vt:lpstr>
      <vt:lpstr>தீயை தடுத்தல் 2</vt:lpstr>
      <vt:lpstr>தீ விபத்தின்போது செய்யவேண்டியது</vt:lpstr>
      <vt:lpstr> குழந்தைகளுக்கு தீக்காயங்கள் ஏற்படாமல்  தடுத்தல் </vt:lpstr>
      <vt:lpstr>குழந்தைகளுக்கு தீக்காயங்கள் ஏற்படாமல்  தடுத்தல்</vt:lpstr>
      <vt:lpstr>பிள்ளைக்கு தீக்காயம் ஏற்பட்டால்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Renate Dahlstrøm</dc:creator>
  <cp:lastModifiedBy>William Ransby</cp:lastModifiedBy>
  <cp:revision>60</cp:revision>
  <cp:lastPrinted>2013-11-15T14:49:12Z</cp:lastPrinted>
  <dcterms:created xsi:type="dcterms:W3CDTF">2016-12-13T07:42:50Z</dcterms:created>
  <dcterms:modified xsi:type="dcterms:W3CDTF">2019-11-07T14:33:40Z</dcterms:modified>
</cp:coreProperties>
</file>