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varScale="1">
        <p:scale>
          <a:sx n="114" d="100"/>
          <a:sy n="114" d="100"/>
        </p:scale>
        <p:origin x="1632" y="102"/>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7E374770-67AD-4D21-89BC-8CE1F6137887}" type="datetimeFigureOut">
              <a:rPr lang="en-GB" smtClean="0"/>
              <a:t>07/11/2019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7B6F1CEC-C210-48F0-8D0F-47C9062CD34F}" type="slidenum">
              <a:rPr lang="en-GB" smtClean="0"/>
              <a:t>‹#›</a:t>
            </a:fld>
            <a:endParaRPr lang="en-GB"/>
          </a:p>
        </p:txBody>
      </p:sp>
    </p:spTree>
    <p:extLst>
      <p:ext uri="{BB962C8B-B14F-4D97-AF65-F5344CB8AC3E}">
        <p14:creationId xmlns:p14="http://schemas.microsoft.com/office/powerpoint/2010/main" val="137892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299146" y="836712"/>
            <a:ext cx="4920926" cy="1584176"/>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de-DE" sz="4400" dirty="0">
                <a:solidFill>
                  <a:schemeClr val="tx1"/>
                </a:solidFill>
              </a:rPr>
              <a:t>Brandschutz in der Wohnung</a:t>
            </a:r>
            <a:endParaRPr lang="en-GB" sz="44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216824"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TYSK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de-DE" sz="1400" dirty="0"/>
              <a:t>Diese Broschüre ist in über 30 verschiedenen Sprachen über die Website der Vereinigung zur Förderung des Norwegischen Brandschutzes „</a:t>
            </a:r>
            <a:r>
              <a:rPr lang="de-DE" sz="1400" dirty="0" err="1"/>
              <a:t>Norsk</a:t>
            </a:r>
            <a:r>
              <a:rPr lang="de-DE" sz="1400" dirty="0"/>
              <a:t> </a:t>
            </a:r>
            <a:r>
              <a:rPr lang="de-DE" sz="1400" dirty="0" err="1"/>
              <a:t>brannverforening</a:t>
            </a:r>
            <a:r>
              <a:rPr lang="de-DE" sz="1400" dirty="0"/>
              <a:t>“ erhältlich: www.brannvernforeningen.no/brannsikker</a:t>
            </a:r>
            <a:endParaRPr lang="en-GB" sz="1400" dirty="0"/>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r>
              <a:rPr lang="de-DE" sz="3200" dirty="0"/>
              <a:t>Rauchmelder</a:t>
            </a:r>
            <a:endParaRPr lang="en-GB" sz="3200" dirty="0"/>
          </a:p>
        </p:txBody>
      </p:sp>
      <p:sp>
        <p:nvSpPr>
          <p:cNvPr id="5" name="Plassholder for innhold 4"/>
          <p:cNvSpPr>
            <a:spLocks noGrp="1"/>
          </p:cNvSpPr>
          <p:nvPr>
            <p:ph idx="1"/>
          </p:nvPr>
        </p:nvSpPr>
        <p:spPr>
          <a:xfrm>
            <a:off x="5364088" y="3652644"/>
            <a:ext cx="3356620" cy="1656184"/>
          </a:xfrm>
        </p:spPr>
        <p:txBody>
          <a:bodyPr anchor="ctr">
            <a:normAutofit lnSpcReduction="10000"/>
          </a:bodyPr>
          <a:lstStyle/>
          <a:p>
            <a:pPr marL="0" indent="0">
              <a:buNone/>
            </a:pPr>
            <a:r>
              <a:rPr lang="de-DE" sz="1400" dirty="0"/>
              <a:t>Alle Wohnungen müssen mindestens einen Rauchmelder in jedem Stockwerk haben. Rauchmelder warnen früh vor Bränden. Sie müssen bei geschlossenen Türen im Schlafzimmer zu hören sein. Die Batterien sind in der Regel ein Mal im Jahr zu wechseln. Überprüfen Sie die Rauchmelder regelmäßig durch Drücken der Testtaste.</a:t>
            </a:r>
            <a:endParaRPr lang="en-GB" sz="14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de-DE" dirty="0"/>
              <a:t>Feuerlöschgeräte</a:t>
            </a:r>
            <a:endParaRPr lang="en-GB" dirty="0"/>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buNone/>
            </a:pPr>
            <a:r>
              <a:rPr lang="de-DE" sz="1600" dirty="0"/>
              <a:t>Alle Wohnungen sind mit Wandhydrant und Schlauchrolle oder mit Feuerlöscher zu versehen. Es wird empfohlen, beides zu haben. Die Feuerlöschgeräte müssen leicht zugänglich sein. Alle in der Wohnung müssen darüber Bescheid wissen, wo sich die Feuerlöschgeräte befinden. Lesen Sie die Bedienungsanleitung sorgfältig durch. </a:t>
            </a:r>
            <a:endParaRPr lang="en-GB" sz="1600" dirty="0"/>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de-DE" dirty="0"/>
              <a:t>Brand vermeiden 1</a:t>
            </a:r>
            <a:endParaRPr lang="en-GB" dirty="0"/>
          </a:p>
        </p:txBody>
      </p:sp>
      <p:sp>
        <p:nvSpPr>
          <p:cNvPr id="5" name="Plassholder for innhold 4"/>
          <p:cNvSpPr>
            <a:spLocks noGrp="1"/>
          </p:cNvSpPr>
          <p:nvPr>
            <p:ph idx="1"/>
          </p:nvPr>
        </p:nvSpPr>
        <p:spPr>
          <a:xfrm>
            <a:off x="2772192" y="3968397"/>
            <a:ext cx="5976664" cy="2124899"/>
          </a:xfrm>
        </p:spPr>
        <p:txBody>
          <a:bodyPr anchor="ctr">
            <a:noAutofit/>
          </a:bodyPr>
          <a:lstStyle/>
          <a:p>
            <a:pPr marL="0" indent="0">
              <a:buNone/>
            </a:pPr>
            <a:r>
              <a:rPr lang="de-DE" sz="1600" dirty="0"/>
              <a:t>Lassen Sie den Herd nicht unbeaufsichtigt, wenn er in Gebrauch ist. Wenn Sie das Kochen unterbrechen müssen, stellen Sie umgehend die Herdplatten aus. Montieren Sie einen Herd-Überhitzungsschutz. Seien Sie mit offenem Feuer vorsichtig. Verlassen Sie niemals einen Raum, in dem Kerzen brennen. Brennende Kerzen dürfen nicht in der Nähe von brennbarem Material aufgestellt werden. Entsorgen Sie Asche an einem sicheren Ort. Geben Sie heiße Asche niemals in den Mülleimer.</a:t>
            </a:r>
            <a:endParaRPr lang="en-GB" sz="1600" dirty="0"/>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de-DE" dirty="0"/>
              <a:t>Brand vermeiden 2</a:t>
            </a:r>
            <a:endParaRPr lang="en-GB" dirty="0"/>
          </a:p>
        </p:txBody>
      </p:sp>
      <p:sp>
        <p:nvSpPr>
          <p:cNvPr id="5" name="Plassholder for innhold 4"/>
          <p:cNvSpPr>
            <a:spLocks noGrp="1"/>
          </p:cNvSpPr>
          <p:nvPr>
            <p:ph idx="1"/>
          </p:nvPr>
        </p:nvSpPr>
        <p:spPr>
          <a:xfrm>
            <a:off x="5364088" y="1844824"/>
            <a:ext cx="3384376" cy="3600400"/>
          </a:xfrm>
        </p:spPr>
        <p:txBody>
          <a:bodyPr anchor="ctr">
            <a:noAutofit/>
          </a:bodyPr>
          <a:lstStyle/>
          <a:p>
            <a:pPr marL="0" indent="0">
              <a:buNone/>
            </a:pPr>
            <a:r>
              <a:rPr lang="de-DE" sz="1600" dirty="0"/>
              <a:t>Schalten Sie Waschmaschine und Trockner stets aus, wenn Sie die Wohnung verlassen oder schlafen gehen. Nur autorisierte Installateure dürfen elektrische Anlagen und elektrische Geräte montieren und reparieren. Viele gelegte Brände beginnen in Baumaterial, Pappkartons und sonstigem Abfall. Sorgen Sie dafür, dass sich in Treppenhäusern und Garagen keine brennbaren Gegenstände befinden. Stellen Sie Mülltonnen in ausreichender Entfernung von Gebäuden auf. </a:t>
            </a:r>
            <a:endParaRPr lang="en-GB" sz="1600" dirty="0"/>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lang="de-DE" dirty="0"/>
              <a:t>Verhalten im Brandfall</a:t>
            </a:r>
            <a:endParaRPr lang="en-GB" dirty="0"/>
          </a:p>
        </p:txBody>
      </p:sp>
      <p:sp>
        <p:nvSpPr>
          <p:cNvPr id="5" name="Plassholder for innhold 4"/>
          <p:cNvSpPr>
            <a:spLocks noGrp="1"/>
          </p:cNvSpPr>
          <p:nvPr>
            <p:ph idx="1"/>
          </p:nvPr>
        </p:nvSpPr>
        <p:spPr>
          <a:xfrm>
            <a:off x="5940152" y="277460"/>
            <a:ext cx="3096343" cy="6552728"/>
          </a:xfrm>
        </p:spPr>
        <p:txBody>
          <a:bodyPr anchor="ctr">
            <a:noAutofit/>
          </a:bodyPr>
          <a:lstStyle/>
          <a:p>
            <a:pPr marL="0" indent="0">
              <a:buNone/>
            </a:pPr>
            <a:r>
              <a:rPr lang="de-DE" sz="1400" dirty="0"/>
              <a:t>1) RETTEN</a:t>
            </a:r>
            <a:endParaRPr lang="en-GB" sz="1400" dirty="0"/>
          </a:p>
          <a:p>
            <a:pPr marL="0" indent="0">
              <a:buNone/>
            </a:pPr>
            <a:r>
              <a:rPr lang="de-DE" sz="1400" dirty="0"/>
              <a:t>Sorgen Sie dafür, dass alle sicher aus der Wohnung gelangen. Durch Rauch fliehen ist gefährlich. Schließen Sie Türen. Gehen Sie zu einem im Voraus vereinbarten Sammelplatz.</a:t>
            </a:r>
            <a:endParaRPr lang="en-GB" sz="1400" dirty="0"/>
          </a:p>
          <a:p>
            <a:pPr marL="0" indent="0">
              <a:buNone/>
            </a:pPr>
            <a:r>
              <a:rPr lang="de-DE" sz="1400" dirty="0"/>
              <a:t> </a:t>
            </a:r>
            <a:endParaRPr lang="en-GB" sz="1400" dirty="0"/>
          </a:p>
          <a:p>
            <a:pPr marL="0" indent="0">
              <a:buNone/>
            </a:pPr>
            <a:r>
              <a:rPr lang="de-DE" sz="1400" dirty="0"/>
              <a:t>2) ALARMIEREN  </a:t>
            </a:r>
            <a:endParaRPr lang="en-GB" sz="1400" dirty="0"/>
          </a:p>
          <a:p>
            <a:pPr marL="0" indent="0">
              <a:buNone/>
            </a:pPr>
            <a:r>
              <a:rPr lang="de-DE" sz="1400" dirty="0"/>
              <a:t>Alarmieren Sie die Feuerwehr unter der Notrufnummer 110. Geben Sie die genaue Adresse des brennenden Gebäudes an.</a:t>
            </a:r>
            <a:endParaRPr lang="en-GB" sz="1400" dirty="0"/>
          </a:p>
          <a:p>
            <a:pPr marL="0" indent="0">
              <a:buNone/>
            </a:pPr>
            <a:r>
              <a:rPr lang="de-DE" sz="1400" dirty="0"/>
              <a:t> </a:t>
            </a:r>
            <a:endParaRPr lang="en-GB" sz="1400" dirty="0"/>
          </a:p>
          <a:p>
            <a:pPr marL="0" indent="0">
              <a:buNone/>
            </a:pPr>
            <a:r>
              <a:rPr lang="de-DE" sz="1400" dirty="0"/>
              <a:t>3) LÖSCHEN</a:t>
            </a:r>
            <a:endParaRPr lang="en-GB" sz="1400" dirty="0"/>
          </a:p>
          <a:p>
            <a:pPr marL="0" indent="0">
              <a:buNone/>
            </a:pPr>
            <a:r>
              <a:rPr lang="de-DE" sz="1400" dirty="0"/>
              <a:t>Sofern das Feuer nicht bereits zu groß geworden ist, versuchen Sie es mit dem Schlauch eines Wandhydranten oder einem Feuerlöscher zu bekämpfen. Setzen Sie sich keinen Gefahren aus. Rauch kann sehr giftig sein. </a:t>
            </a:r>
            <a:endParaRPr lang="en-GB" sz="1400" dirty="0"/>
          </a:p>
          <a:p>
            <a:pPr marL="0" indent="0">
              <a:buNone/>
            </a:pPr>
            <a:r>
              <a:rPr lang="de-DE" sz="1400" dirty="0"/>
              <a:t> </a:t>
            </a:r>
            <a:endParaRPr lang="en-GB" sz="1400" dirty="0"/>
          </a:p>
          <a:p>
            <a:pPr marL="0" indent="0">
              <a:buNone/>
            </a:pPr>
            <a:r>
              <a:rPr lang="de-DE" sz="1400" dirty="0"/>
              <a:t>Ausgehend von Ihrer eigenen Einschätzung der Situation müssen Sie selbst entscheiden, in welcher Reihenfolge Sie diese Punkte durchführen möchten. Es ist nützlich, dies bei regelmäßigen Brandübungen zu trainieren.</a:t>
            </a:r>
            <a:endParaRPr lang="en-GB" sz="14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a:xfrm>
            <a:off x="521549" y="504000"/>
            <a:ext cx="8082000" cy="901552"/>
          </a:xfrm>
        </p:spPr>
        <p:txBody>
          <a:bodyPr>
            <a:normAutofit fontScale="90000"/>
          </a:bodyPr>
          <a:lstStyle/>
          <a:p>
            <a:r>
              <a:rPr lang="de-DE" dirty="0"/>
              <a:t>Vorbeugung gegen Brandverletzungen BEI KINDERN</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400" dirty="0"/>
          </a:p>
          <a:p>
            <a:r>
              <a:rPr lang="de-DE" sz="1400" dirty="0"/>
              <a:t>Vermeiden Sie warme Getränke beim Stillen oder wenn Sie ein Kind in den Armen </a:t>
            </a:r>
            <a:r>
              <a:rPr lang="bs-Latn-BA" sz="1400" dirty="0" err="1"/>
              <a:t>halten</a:t>
            </a:r>
            <a:r>
              <a:rPr lang="de-DE" sz="1400" dirty="0"/>
              <a:t>.</a:t>
            </a:r>
          </a:p>
          <a:p>
            <a:endParaRPr lang="de-DE" sz="1400" dirty="0"/>
          </a:p>
          <a:p>
            <a:r>
              <a:rPr lang="de-DE" sz="1400" dirty="0"/>
              <a:t>Verhindern Sie, dass Kinder freien Zutritt zu heißen Flächen wie Kamin, Wandheizkörpern, Backofen und ähnlichem haben.</a:t>
            </a:r>
          </a:p>
          <a:p>
            <a:pPr marL="0" indent="0">
              <a:buNone/>
            </a:pPr>
            <a:endParaRPr lang="de-DE" sz="1400" dirty="0"/>
          </a:p>
          <a:p>
            <a:r>
              <a:rPr lang="de-DE" sz="1400" dirty="0"/>
              <a:t>Achten Sie auf die Wassertemperatur in der Badewanne sowie darauf, dass Kinder nicht das heiße Wasser aufdrehen können. Stellen Sie die Temperatur des Warmwasserspeichers entsprechend ein.</a:t>
            </a:r>
          </a:p>
          <a:p>
            <a:endParaRPr lang="de-DE"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a:xfrm>
            <a:off x="521549" y="504000"/>
            <a:ext cx="8082000" cy="864062"/>
          </a:xfrm>
        </p:spPr>
        <p:txBody>
          <a:bodyPr>
            <a:normAutofit fontScale="90000"/>
          </a:bodyPr>
          <a:lstStyle/>
          <a:p>
            <a:r>
              <a:rPr lang="de-DE" dirty="0"/>
              <a:t>Vorbeugung gegen Brandverletzungen BEI KINDERN</a:t>
            </a:r>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DE" sz="1400" dirty="0"/>
          </a:p>
          <a:p>
            <a:r>
              <a:rPr lang="de-DE" sz="1400" dirty="0"/>
              <a:t>Kinder von kochenden Töpfen fern halten. </a:t>
            </a:r>
          </a:p>
          <a:p>
            <a:endParaRPr lang="de-DE" sz="1400" dirty="0"/>
          </a:p>
          <a:p>
            <a:r>
              <a:rPr lang="de-DE" sz="1400" dirty="0"/>
              <a:t>Wasserkocher – Platzierung des Kochers und des Kabels beachten. </a:t>
            </a:r>
          </a:p>
          <a:p>
            <a:endParaRPr lang="de-DE" sz="1400" dirty="0"/>
          </a:p>
          <a:p>
            <a:r>
              <a:rPr lang="de-DE" sz="1400" dirty="0"/>
              <a:t>Achtsam sein bei Tischen mit Tischdecke, Kaffeetassen, Kerzen usw. Kinder können </a:t>
            </a:r>
            <a:r>
              <a:rPr lang="bs-Latn-BA" sz="1400" dirty="0" err="1"/>
              <a:t>alles</a:t>
            </a:r>
            <a:r>
              <a:rPr lang="de-DE" sz="1400" dirty="0"/>
              <a:t> über sich kippen.</a:t>
            </a: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normAutofit/>
          </a:bodyPr>
          <a:lstStyle/>
          <a:p>
            <a:r>
              <a:rPr lang="de-DE" dirty="0"/>
              <a:t>VERBRENNUNG/VERBRÜHUNG BEI KINDERN</a:t>
            </a:r>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t>Bei Verdacht auf ernste Verbrennungen/ Verbrühungen, ca. 20 Minuten lang mit ca. 20 Grad warmem Wasser kühlen. Diese gilt ungeachtet des Alters des Kindes.</a:t>
            </a: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nb-NO" sz="2800" b="1" dirty="0" err="1">
                <a:latin typeface="Bradley Hand ITC" panose="020F0502020204030204" pitchFamily="34" charset="0"/>
                <a:cs typeface="Bradley Hand ITC" panose="020F0502020204030204" pitchFamily="34" charset="0"/>
              </a:rPr>
              <a:t>IMMER</a:t>
            </a:r>
            <a:r>
              <a:rPr lang="nb-NO" sz="2800" b="1" dirty="0">
                <a:latin typeface="Bradley Hand ITC" panose="020F0502020204030204" pitchFamily="34" charset="0"/>
                <a:cs typeface="Bradley Hand ITC" panose="020F0502020204030204" pitchFamily="34" charset="0"/>
              </a:rPr>
              <a:t>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420</TotalTime>
  <Words>580</Words>
  <Application>Microsoft Office PowerPoint</Application>
  <PresentationFormat>Skjermfremvisning (4:3)</PresentationFormat>
  <Paragraphs>41</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Calibri</vt:lpstr>
      <vt:lpstr>Arial</vt:lpstr>
      <vt:lpstr>Bradley Hand ITC</vt:lpstr>
      <vt:lpstr>Norsk brannvernforening_4.3 PPT_MAL_0412</vt:lpstr>
      <vt:lpstr>PowerPoint-presentasjon</vt:lpstr>
      <vt:lpstr>Rauchmelder</vt:lpstr>
      <vt:lpstr>Feuerlöschgeräte</vt:lpstr>
      <vt:lpstr>Brand vermeiden 1</vt:lpstr>
      <vt:lpstr>Brand vermeiden 2</vt:lpstr>
      <vt:lpstr>Verhalten im Brandfall</vt:lpstr>
      <vt:lpstr>Vorbeugung gegen Brandverletzungen BEI KINDERN</vt:lpstr>
      <vt:lpstr>Vorbeugung gegen Brandverletzungen BEI KINDERN</vt:lpstr>
      <vt:lpstr>VERBRENNUNG/VERBRÜHUNG BEI KINDERN</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Sonja Gajic</cp:lastModifiedBy>
  <cp:revision>49</cp:revision>
  <cp:lastPrinted>2013-11-15T14:49:12Z</cp:lastPrinted>
  <dcterms:created xsi:type="dcterms:W3CDTF">2016-12-13T07:42:50Z</dcterms:created>
  <dcterms:modified xsi:type="dcterms:W3CDTF">2019-11-07T18:20:55Z</dcterms:modified>
</cp:coreProperties>
</file>