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70" r:id="rId2"/>
    <p:sldId id="271" r:id="rId3"/>
    <p:sldId id="272" r:id="rId4"/>
    <p:sldId id="273" r:id="rId5"/>
    <p:sldId id="274" r:id="rId6"/>
    <p:sldId id="267" r:id="rId7"/>
    <p:sldId id="277" r:id="rId8"/>
    <p:sldId id="278" r:id="rId9"/>
    <p:sldId id="279" r:id="rId10"/>
    <p:sldId id="276" r:id="rId11"/>
  </p:sldIdLst>
  <p:sldSz cx="9144000" cy="6858000" type="screen4x3"/>
  <p:notesSz cx="6735763" cy="9866313"/>
  <p:embeddedFontLst>
    <p:embeddedFont>
      <p:font typeface="Bradley Hand ITC" panose="03070402050302030203" pitchFamily="66" charset="0"/>
      <p:regular r:id="rId13"/>
    </p:embeddedFont>
    <p:embeddedFont>
      <p:font typeface="Calibri" panose="020F0502020204030204" pitchFamily="34" charset="0"/>
      <p:regular r:id="rId14"/>
      <p:bold r:id="rId15"/>
      <p:italic r:id="rId16"/>
      <p:boldItalic r:id="rId1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29">
          <p15:clr>
            <a:srgbClr val="A4A3A4"/>
          </p15:clr>
        </p15:guide>
        <p15:guide id="3" orient="horz" pos="3857" userDrawn="1">
          <p15:clr>
            <a:srgbClr val="A4A3A4"/>
          </p15:clr>
        </p15:guide>
        <p15:guide id="5" pos="5448" userDrawn="1">
          <p15:clr>
            <a:srgbClr val="A4A3A4"/>
          </p15:clr>
        </p15:guide>
        <p15:guide id="6" orient="horz" pos="3437" userDrawn="1">
          <p15:clr>
            <a:srgbClr val="A4A3A4"/>
          </p15:clr>
        </p15:guide>
        <p15:guide id="7" orient="horz" pos="32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5" d="100"/>
          <a:sy n="85" d="100"/>
        </p:scale>
        <p:origin x="1296" y="84"/>
      </p:cViewPr>
      <p:guideLst>
        <p:guide orient="horz" pos="4156"/>
        <p:guide pos="329"/>
        <p:guide orient="horz" pos="3857"/>
        <p:guide pos="5448"/>
        <p:guide orient="horz" pos="3437"/>
        <p:guide orient="horz" pos="325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4761BAE-6DF5-4A46-8DC0-9E07900F3131}" type="datetimeFigureOut">
              <a:rPr lang="en-GB" smtClean="0"/>
              <a:t>11/11/2019</a:t>
            </a:fld>
            <a:endParaRPr lang="en-GB"/>
          </a:p>
        </p:txBody>
      </p:sp>
      <p:sp>
        <p:nvSpPr>
          <p:cNvPr id="4" name="Plassholder for lysbilde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6B6B326-5B7F-42F5-A320-19F895CA985E}" type="slidenum">
              <a:rPr lang="en-GB" smtClean="0"/>
              <a:t>‹#›</a:t>
            </a:fld>
            <a:endParaRPr lang="en-GB"/>
          </a:p>
        </p:txBody>
      </p:sp>
    </p:spTree>
    <p:extLst>
      <p:ext uri="{BB962C8B-B14F-4D97-AF65-F5344CB8AC3E}">
        <p14:creationId xmlns:p14="http://schemas.microsoft.com/office/powerpoint/2010/main" val="1211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C898E56-76B2-6B4A-A5A0-CD5C2EA7A071}" type="slidenum">
              <a:rPr lang="nb-NO" smtClean="0"/>
              <a:t>7</a:t>
            </a:fld>
            <a:endParaRPr lang="nb-NO"/>
          </a:p>
        </p:txBody>
      </p:sp>
    </p:spTree>
    <p:extLst>
      <p:ext uri="{BB962C8B-B14F-4D97-AF65-F5344CB8AC3E}">
        <p14:creationId xmlns:p14="http://schemas.microsoft.com/office/powerpoint/2010/main" val="163849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3" name="Plassholder for innhold 2"/>
          <p:cNvSpPr>
            <a:spLocks noGrp="1"/>
          </p:cNvSpPr>
          <p:nvPr>
            <p:ph idx="1"/>
          </p:nvPr>
        </p:nvSpPr>
        <p:spPr>
          <a:xfrm>
            <a:off x="522287" y="1152000"/>
            <a:ext cx="8082000" cy="4860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2277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hvit bakgrunn">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hasCustomPrompt="1"/>
          </p:nvPr>
        </p:nvSpPr>
        <p:spPr>
          <a:xfrm>
            <a:off x="522287" y="647999"/>
            <a:ext cx="8082000" cy="5364000"/>
          </a:xfrm>
        </p:spPr>
        <p:txBody>
          <a:bodyPr/>
          <a:lstStyle>
            <a:lvl1pPr marL="0" indent="0">
              <a:buNone/>
              <a:defRPr/>
            </a:lvl1pPr>
          </a:lstStyle>
          <a:p>
            <a:pPr lvl="0"/>
            <a:r>
              <a:rPr lang="nb-NO" dirty="0"/>
              <a:t>Objekt</a:t>
            </a:r>
          </a:p>
        </p:txBody>
      </p:sp>
    </p:spTree>
    <p:extLst>
      <p:ext uri="{BB962C8B-B14F-4D97-AF65-F5344CB8AC3E}">
        <p14:creationId xmlns:p14="http://schemas.microsoft.com/office/powerpoint/2010/main" val="395388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under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3" name="Plassholder for innhold 2"/>
          <p:cNvSpPr>
            <a:spLocks noGrp="1"/>
          </p:cNvSpPr>
          <p:nvPr>
            <p:ph idx="1"/>
          </p:nvPr>
        </p:nvSpPr>
        <p:spPr>
          <a:xfrm>
            <a:off x="522287" y="1691999"/>
            <a:ext cx="8082000" cy="4320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2"/>
          <p:cNvSpPr>
            <a:spLocks noGrp="1"/>
          </p:cNvSpPr>
          <p:nvPr>
            <p:ph type="body" idx="13"/>
          </p:nvPr>
        </p:nvSpPr>
        <p:spPr>
          <a:xfrm>
            <a:off x="521549" y="1152000"/>
            <a:ext cx="8082000" cy="50381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Tree>
    <p:extLst>
      <p:ext uri="{BB962C8B-B14F-4D97-AF65-F5344CB8AC3E}">
        <p14:creationId xmlns:p14="http://schemas.microsoft.com/office/powerpoint/2010/main" val="33101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tel,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522000" y="1152000"/>
            <a:ext cx="3888000" cy="486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16000" y="1152000"/>
            <a:ext cx="3888000" cy="486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98003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to innholdsdeler">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522000" y="1692000"/>
            <a:ext cx="3888000" cy="432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16000" y="1152000"/>
            <a:ext cx="3888000" cy="503815"/>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716000" y="1692000"/>
            <a:ext cx="3888000" cy="432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8" name="Plassholder for tekst 2"/>
          <p:cNvSpPr>
            <a:spLocks noGrp="1"/>
          </p:cNvSpPr>
          <p:nvPr>
            <p:ph type="body" idx="13"/>
          </p:nvPr>
        </p:nvSpPr>
        <p:spPr>
          <a:xfrm>
            <a:off x="521550" y="1152000"/>
            <a:ext cx="3888000" cy="50381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Tree>
    <p:extLst>
      <p:ext uri="{BB962C8B-B14F-4D97-AF65-F5344CB8AC3E}">
        <p14:creationId xmlns:p14="http://schemas.microsoft.com/office/powerpoint/2010/main" val="349326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522000" y="1152000"/>
            <a:ext cx="3888000" cy="270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16000" y="1152000"/>
            <a:ext cx="3888000" cy="270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innhold 2"/>
          <p:cNvSpPr>
            <a:spLocks noGrp="1"/>
          </p:cNvSpPr>
          <p:nvPr>
            <p:ph idx="13"/>
          </p:nvPr>
        </p:nvSpPr>
        <p:spPr>
          <a:xfrm>
            <a:off x="522287" y="3996000"/>
            <a:ext cx="8082000" cy="2016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29091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21549" y="504000"/>
            <a:ext cx="8082000" cy="611755"/>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522000" y="1152000"/>
            <a:ext cx="2556000" cy="270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048000" y="1152000"/>
            <a:ext cx="2556000" cy="270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innhold 2"/>
          <p:cNvSpPr>
            <a:spLocks noGrp="1"/>
          </p:cNvSpPr>
          <p:nvPr>
            <p:ph idx="13"/>
          </p:nvPr>
        </p:nvSpPr>
        <p:spPr>
          <a:xfrm>
            <a:off x="522287" y="3996000"/>
            <a:ext cx="8082000" cy="2016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3"/>
          <p:cNvSpPr>
            <a:spLocks noGrp="1"/>
          </p:cNvSpPr>
          <p:nvPr>
            <p:ph sz="half" idx="14"/>
          </p:nvPr>
        </p:nvSpPr>
        <p:spPr>
          <a:xfrm>
            <a:off x="3285000" y="1152000"/>
            <a:ext cx="2556000" cy="2700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6400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sort bakgrunn">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5" name="Plassholder for innhold 2"/>
          <p:cNvSpPr>
            <a:spLocks noGrp="1"/>
          </p:cNvSpPr>
          <p:nvPr>
            <p:ph idx="1" hasCustomPrompt="1"/>
          </p:nvPr>
        </p:nvSpPr>
        <p:spPr>
          <a:xfrm>
            <a:off x="522287" y="1260000"/>
            <a:ext cx="8082000" cy="4752528"/>
          </a:xfrm>
        </p:spPr>
        <p:txBody>
          <a:bodyPr/>
          <a:lstStyle>
            <a:lvl1pPr marL="0" indent="0">
              <a:buNone/>
              <a:defRPr>
                <a:solidFill>
                  <a:schemeClr val="bg1"/>
                </a:solidFill>
              </a:defRPr>
            </a:lvl1pPr>
          </a:lstStyle>
          <a:p>
            <a:pPr lvl="0"/>
            <a:r>
              <a:rPr lang="nb-NO" dirty="0"/>
              <a:t>Objekt</a:t>
            </a:r>
          </a:p>
        </p:txBody>
      </p:sp>
    </p:spTree>
    <p:extLst>
      <p:ext uri="{BB962C8B-B14F-4D97-AF65-F5344CB8AC3E}">
        <p14:creationId xmlns:p14="http://schemas.microsoft.com/office/powerpoint/2010/main" val="420846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ort bakgrunn">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hasCustomPrompt="1"/>
          </p:nvPr>
        </p:nvSpPr>
        <p:spPr>
          <a:xfrm>
            <a:off x="522287" y="647999"/>
            <a:ext cx="8082000" cy="53640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Objekt</a:t>
            </a:r>
          </a:p>
        </p:txBody>
      </p:sp>
    </p:spTree>
    <p:extLst>
      <p:ext uri="{BB962C8B-B14F-4D97-AF65-F5344CB8AC3E}">
        <p14:creationId xmlns:p14="http://schemas.microsoft.com/office/powerpoint/2010/main" val="4287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hvit bakgrunn">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lvl1pPr>
              <a:defRPr>
                <a:solidFill>
                  <a:schemeClr val="tx1"/>
                </a:solidFill>
              </a:defRPr>
            </a:lvl1pPr>
          </a:lstStyle>
          <a:p>
            <a:r>
              <a:rPr lang="nb-NO"/>
              <a:t>Klikk for å redigere tittelstil</a:t>
            </a:r>
            <a:endParaRPr lang="nb-NO" dirty="0"/>
          </a:p>
        </p:txBody>
      </p:sp>
      <p:sp>
        <p:nvSpPr>
          <p:cNvPr id="5" name="Plassholder for innhold 2"/>
          <p:cNvSpPr>
            <a:spLocks noGrp="1"/>
          </p:cNvSpPr>
          <p:nvPr>
            <p:ph idx="1" hasCustomPrompt="1"/>
          </p:nvPr>
        </p:nvSpPr>
        <p:spPr>
          <a:xfrm>
            <a:off x="522287" y="1260000"/>
            <a:ext cx="8082000" cy="4752528"/>
          </a:xfrm>
        </p:spPr>
        <p:txBody>
          <a:bodyPr/>
          <a:lstStyle>
            <a:lvl1pPr marL="0" indent="0">
              <a:buNone/>
              <a:defRPr/>
            </a:lvl1pPr>
          </a:lstStyle>
          <a:p>
            <a:pPr lvl="0"/>
            <a:r>
              <a:rPr lang="nb-NO" dirty="0"/>
              <a:t>Objekt</a:t>
            </a:r>
          </a:p>
        </p:txBody>
      </p:sp>
    </p:spTree>
    <p:extLst>
      <p:ext uri="{BB962C8B-B14F-4D97-AF65-F5344CB8AC3E}">
        <p14:creationId xmlns:p14="http://schemas.microsoft.com/office/powerpoint/2010/main" val="122834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21549" y="504000"/>
            <a:ext cx="8082000" cy="611755"/>
          </a:xfrm>
          <a:prstGeom prst="rect">
            <a:avLst/>
          </a:prstGeom>
        </p:spPr>
        <p:txBody>
          <a:bodyPr vert="horz" lIns="0" tIns="0" rIns="91440" bIns="45720" rtlCol="0" anchor="t">
            <a:normAutofit/>
          </a:bodyPr>
          <a:lstStyle/>
          <a:p>
            <a:r>
              <a:rPr lang="nb-NO" dirty="0"/>
              <a:t>Klikk for å redigere tittelstil</a:t>
            </a:r>
          </a:p>
        </p:txBody>
      </p:sp>
      <p:sp>
        <p:nvSpPr>
          <p:cNvPr id="3" name="Plassholder for tekst 2"/>
          <p:cNvSpPr>
            <a:spLocks noGrp="1"/>
          </p:cNvSpPr>
          <p:nvPr>
            <p:ph type="body" idx="1"/>
          </p:nvPr>
        </p:nvSpPr>
        <p:spPr>
          <a:xfrm>
            <a:off x="522287" y="1152000"/>
            <a:ext cx="8082000" cy="4860000"/>
          </a:xfrm>
          <a:prstGeom prst="rect">
            <a:avLst/>
          </a:prstGeom>
        </p:spPr>
        <p:txBody>
          <a:bodyPr vert="horz" lIns="0" tIns="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30806432"/>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52" r:id="rId3"/>
    <p:sldLayoutId id="2147483653" r:id="rId4"/>
    <p:sldLayoutId id="2147483661" r:id="rId5"/>
    <p:sldLayoutId id="2147483662" r:id="rId6"/>
    <p:sldLayoutId id="2147483654" r:id="rId7"/>
    <p:sldLayoutId id="2147483663" r:id="rId8"/>
    <p:sldLayoutId id="2147483664" r:id="rId9"/>
    <p:sldLayoutId id="2147483665" r:id="rId10"/>
  </p:sldLayoutIdLst>
  <p:txStyles>
    <p:titleStyle>
      <a:lvl1pPr algn="l" defTabSz="914400" rtl="0" eaLnBrk="1" latinLnBrk="0" hangingPunct="1">
        <a:spcBef>
          <a:spcPct val="0"/>
        </a:spcBef>
        <a:buNone/>
        <a:defRPr sz="3000" kern="1200" cap="all" baseline="0">
          <a:solidFill>
            <a:schemeClr val="tx1"/>
          </a:solidFill>
          <a:latin typeface="+mj-lt"/>
          <a:ea typeface="+mj-ea"/>
          <a:cs typeface="+mj-cs"/>
        </a:defRPr>
      </a:lvl1pPr>
    </p:titleStyle>
    <p:bodyStyle>
      <a:lvl1pPr marL="269875" indent="-269875"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1pPr>
      <a:lvl2pPr marL="538163" indent="-26035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2pPr>
      <a:lvl3pPr marL="808038" indent="-252413" algn="l" defTabSz="914400" rtl="0" eaLnBrk="1" latinLnBrk="0" hangingPunct="1">
        <a:spcBef>
          <a:spcPct val="20000"/>
        </a:spcBef>
        <a:buFont typeface="Calibri" panose="020F0502020204030204" pitchFamily="34" charset="0"/>
        <a:buChar char="▪"/>
        <a:tabLst/>
        <a:defRPr sz="2000" kern="1200">
          <a:solidFill>
            <a:schemeClr val="tx1"/>
          </a:solidFill>
          <a:latin typeface="+mn-lt"/>
          <a:ea typeface="+mn-ea"/>
          <a:cs typeface="+mn-cs"/>
        </a:defRPr>
      </a:lvl3pPr>
      <a:lvl4pPr marL="10779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4pPr>
      <a:lvl5pPr marL="13446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p:cNvPicPr>
            <a:picLocks noChangeAspect="1"/>
          </p:cNvPicPr>
          <p:nvPr/>
        </p:nvPicPr>
        <p:blipFill>
          <a:blip r:embed="rId2" cstate="print"/>
          <a:stretch>
            <a:fillRect/>
          </a:stretch>
        </p:blipFill>
        <p:spPr>
          <a:xfrm>
            <a:off x="299146" y="404664"/>
            <a:ext cx="8497079" cy="5206147"/>
          </a:xfrm>
          <a:prstGeom prst="rect">
            <a:avLst/>
          </a:prstGeom>
        </p:spPr>
      </p:pic>
      <p:sp>
        <p:nvSpPr>
          <p:cNvPr id="15" name="Tittel 1"/>
          <p:cNvSpPr txBox="1">
            <a:spLocks/>
          </p:cNvSpPr>
          <p:nvPr/>
        </p:nvSpPr>
        <p:spPr>
          <a:xfrm>
            <a:off x="395536" y="1445038"/>
            <a:ext cx="3600400" cy="1872208"/>
          </a:xfrm>
          <a:prstGeom prst="rect">
            <a:avLst/>
          </a:prstGeom>
        </p:spPr>
        <p:txBody>
          <a:bodyPr rIns="0"/>
          <a:lstStyle>
            <a:lvl1pPr algn="r" defTabSz="914400" rtl="0" eaLnBrk="1" latinLnBrk="0" hangingPunct="1">
              <a:spcBef>
                <a:spcPct val="0"/>
              </a:spcBef>
              <a:buNone/>
              <a:defRPr sz="3000" kern="1200" cap="all" baseline="0">
                <a:solidFill>
                  <a:schemeClr val="bg1"/>
                </a:solidFill>
                <a:latin typeface="+mj-lt"/>
                <a:ea typeface="+mj-ea"/>
                <a:cs typeface="+mj-cs"/>
              </a:defRPr>
            </a:lvl1pPr>
          </a:lstStyle>
          <a:p>
            <a:pPr algn="l"/>
            <a:r>
              <a:rPr lang="en-GB" sz="4400" dirty="0">
                <a:solidFill>
                  <a:schemeClr val="tx1"/>
                </a:solidFill>
              </a:rPr>
              <a:t>AN </a:t>
            </a:r>
            <a:r>
              <a:rPr lang="en-GB" sz="4400" dirty="0" err="1">
                <a:solidFill>
                  <a:schemeClr val="tx1"/>
                </a:solidFill>
              </a:rPr>
              <a:t>TOÀN</a:t>
            </a:r>
            <a:r>
              <a:rPr lang="en-GB" sz="4400" dirty="0">
                <a:solidFill>
                  <a:schemeClr val="tx1"/>
                </a:solidFill>
              </a:rPr>
              <a:t> </a:t>
            </a:r>
            <a:r>
              <a:rPr lang="en-GB" sz="4400" dirty="0" err="1">
                <a:solidFill>
                  <a:schemeClr val="tx1"/>
                </a:solidFill>
              </a:rPr>
              <a:t>CHÁY</a:t>
            </a:r>
            <a:r>
              <a:rPr lang="en-GB" sz="4400" dirty="0">
                <a:solidFill>
                  <a:schemeClr val="tx1"/>
                </a:solidFill>
              </a:rPr>
              <a:t> </a:t>
            </a:r>
            <a:r>
              <a:rPr lang="en-GB" sz="4400" dirty="0" err="1">
                <a:solidFill>
                  <a:schemeClr val="tx1"/>
                </a:solidFill>
              </a:rPr>
              <a:t>NỔ</a:t>
            </a:r>
            <a:r>
              <a:rPr lang="en-GB" sz="4400" dirty="0">
                <a:solidFill>
                  <a:schemeClr val="tx1"/>
                </a:solidFill>
              </a:rPr>
              <a:t> </a:t>
            </a:r>
            <a:r>
              <a:rPr lang="en-GB" sz="4400" dirty="0" err="1">
                <a:solidFill>
                  <a:schemeClr val="tx1"/>
                </a:solidFill>
              </a:rPr>
              <a:t>TRONG</a:t>
            </a:r>
            <a:r>
              <a:rPr lang="en-GB" sz="4400" dirty="0">
                <a:solidFill>
                  <a:schemeClr val="tx1"/>
                </a:solidFill>
              </a:rPr>
              <a:t> </a:t>
            </a:r>
            <a:r>
              <a:rPr lang="en-GB" sz="4400" dirty="0" err="1">
                <a:solidFill>
                  <a:schemeClr val="tx1"/>
                </a:solidFill>
              </a:rPr>
              <a:t>NHÀ</a:t>
            </a:r>
            <a:endParaRPr lang="en-GB" sz="4400" dirty="0">
              <a:solidFill>
                <a:schemeClr val="tx1"/>
              </a:solidFill>
            </a:endParaRPr>
          </a:p>
        </p:txBody>
      </p:sp>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05" y="5646960"/>
            <a:ext cx="2340000" cy="609374"/>
          </a:xfrm>
          <a:prstGeom prst="rect">
            <a:avLst/>
          </a:prstGeom>
        </p:spPr>
      </p:pic>
      <p:sp>
        <p:nvSpPr>
          <p:cNvPr id="13" name="TekstSylinder 12"/>
          <p:cNvSpPr txBox="1"/>
          <p:nvPr/>
        </p:nvSpPr>
        <p:spPr>
          <a:xfrm>
            <a:off x="6444208" y="5877272"/>
            <a:ext cx="2334422" cy="353943"/>
          </a:xfrm>
          <a:prstGeom prst="rect">
            <a:avLst/>
          </a:prstGeom>
          <a:noFill/>
        </p:spPr>
        <p:txBody>
          <a:bodyPr wrap="none" rtlCol="0">
            <a:spAutoFit/>
          </a:bodyPr>
          <a:lstStyle/>
          <a:p>
            <a:r>
              <a:rPr lang="nb-NO" sz="1700" dirty="0"/>
              <a:t>brannvernforeningen.no</a:t>
            </a:r>
          </a:p>
        </p:txBody>
      </p:sp>
      <p:sp>
        <p:nvSpPr>
          <p:cNvPr id="6" name="TekstSylinder 1"/>
          <p:cNvSpPr txBox="1"/>
          <p:nvPr/>
        </p:nvSpPr>
        <p:spPr>
          <a:xfrm>
            <a:off x="6191672" y="0"/>
            <a:ext cx="2952328" cy="24622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1000" dirty="0"/>
              <a:t>VIETNAMESISK</a:t>
            </a:r>
          </a:p>
        </p:txBody>
      </p:sp>
    </p:spTree>
    <p:extLst>
      <p:ext uri="{BB962C8B-B14F-4D97-AF65-F5344CB8AC3E}">
        <p14:creationId xmlns:p14="http://schemas.microsoft.com/office/powerpoint/2010/main" val="297324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849441"/>
            <a:ext cx="2340000" cy="609374"/>
          </a:xfrm>
          <a:prstGeom prst="rect">
            <a:avLst/>
          </a:prstGeom>
        </p:spPr>
      </p:pic>
      <p:sp>
        <p:nvSpPr>
          <p:cNvPr id="3" name="Rektangel 2"/>
          <p:cNvSpPr/>
          <p:nvPr/>
        </p:nvSpPr>
        <p:spPr>
          <a:xfrm>
            <a:off x="422206" y="5677535"/>
            <a:ext cx="8614290" cy="523220"/>
          </a:xfrm>
          <a:prstGeom prst="rect">
            <a:avLst/>
          </a:prstGeom>
        </p:spPr>
        <p:txBody>
          <a:bodyPr wrap="square">
            <a:spAutoFit/>
          </a:bodyPr>
          <a:lstStyle/>
          <a:p>
            <a:r>
              <a:rPr lang="vi-VN" sz="1400" dirty="0">
                <a:latin typeface="Times New Roman" pitchFamily="18" charset="0"/>
                <a:cs typeface="Times New Roman" pitchFamily="18" charset="0"/>
              </a:rPr>
              <a:t>Tài liệu này có sẵn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vi-VN" sz="1400" dirty="0">
                <a:latin typeface="Times New Roman" pitchFamily="18" charset="0"/>
                <a:cs typeface="Times New Roman" pitchFamily="18" charset="0"/>
              </a:rPr>
              <a:t>hơn 30 ngôn ngữ khác nhau </a:t>
            </a:r>
            <a:r>
              <a:rPr lang="en-US" sz="1400" dirty="0" err="1">
                <a:latin typeface="Times New Roman" pitchFamily="18" charset="0"/>
                <a:cs typeface="Times New Roman" pitchFamily="18" charset="0"/>
              </a:rPr>
              <a:t>trên</a:t>
            </a:r>
            <a:r>
              <a:rPr lang="vi-VN" sz="1400" dirty="0">
                <a:latin typeface="Times New Roman" pitchFamily="18" charset="0"/>
                <a:cs typeface="Times New Roman" pitchFamily="18" charset="0"/>
              </a:rPr>
              <a:t> trang web của Hiệp hội Phòng cháy </a:t>
            </a:r>
            <a:r>
              <a:rPr lang="en-US" sz="1400" dirty="0">
                <a:latin typeface="Times New Roman" pitchFamily="18" charset="0"/>
                <a:cs typeface="Times New Roman" pitchFamily="18" charset="0"/>
              </a:rPr>
              <a:t>C</a:t>
            </a:r>
            <a:r>
              <a:rPr lang="vi-VN" sz="1400" dirty="0">
                <a:latin typeface="Times New Roman" pitchFamily="18" charset="0"/>
                <a:cs typeface="Times New Roman" pitchFamily="18" charset="0"/>
              </a:rPr>
              <a:t>hữa </a:t>
            </a:r>
            <a:r>
              <a:rPr lang="vi-VN" sz="1400">
                <a:latin typeface="Times New Roman" pitchFamily="18" charset="0"/>
                <a:cs typeface="Times New Roman" pitchFamily="18" charset="0"/>
              </a:rPr>
              <a:t>cháy Na </a:t>
            </a:r>
            <a:r>
              <a:rPr lang="vi-VN" sz="1400" dirty="0">
                <a:latin typeface="Times New Roman" pitchFamily="18" charset="0"/>
                <a:cs typeface="Times New Roman" pitchFamily="18" charset="0"/>
              </a:rPr>
              <a:t>Uy</a:t>
            </a:r>
            <a:r>
              <a:rPr lang="en-GB" sz="1400" dirty="0">
                <a:latin typeface="Times New Roman" pitchFamily="18" charset="0"/>
                <a:cs typeface="Times New Roman" pitchFamily="18" charset="0"/>
              </a:rPr>
              <a:t>: www.brannvernforeningen.no/brannsikker</a:t>
            </a:r>
          </a:p>
        </p:txBody>
      </p:sp>
      <p:pic>
        <p:nvPicPr>
          <p:cNvPr id="6" name="Bilde 5"/>
          <p:cNvPicPr>
            <a:picLocks noChangeAspect="1"/>
          </p:cNvPicPr>
          <p:nvPr/>
        </p:nvPicPr>
        <p:blipFill>
          <a:blip r:embed="rId3" cstate="print"/>
          <a:stretch>
            <a:fillRect/>
          </a:stretch>
        </p:blipFill>
        <p:spPr>
          <a:xfrm>
            <a:off x="4212293" y="2780928"/>
            <a:ext cx="746401" cy="746401"/>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7379" y="2917723"/>
            <a:ext cx="2294517" cy="472810"/>
          </a:xfrm>
          <a:prstGeom prst="rect">
            <a:avLst/>
          </a:prstGeom>
        </p:spPr>
      </p:pic>
    </p:spTree>
    <p:extLst>
      <p:ext uri="{BB962C8B-B14F-4D97-AF65-F5344CB8AC3E}">
        <p14:creationId xmlns:p14="http://schemas.microsoft.com/office/powerpoint/2010/main" val="2637456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p:cNvPicPr>
            <a:picLocks noChangeAspect="1"/>
          </p:cNvPicPr>
          <p:nvPr/>
        </p:nvPicPr>
        <p:blipFill>
          <a:blip r:embed="rId2" cstate="print"/>
          <a:stretch>
            <a:fillRect/>
          </a:stretch>
        </p:blipFill>
        <p:spPr>
          <a:xfrm>
            <a:off x="2627784" y="2060848"/>
            <a:ext cx="1987380" cy="1349628"/>
          </a:xfrm>
          <a:prstGeom prst="rect">
            <a:avLst/>
          </a:prstGeom>
        </p:spPr>
      </p:pic>
      <p:pic>
        <p:nvPicPr>
          <p:cNvPr id="2" name="Bilde 1"/>
          <p:cNvPicPr>
            <a:picLocks noChangeAspect="1"/>
          </p:cNvPicPr>
          <p:nvPr/>
        </p:nvPicPr>
        <p:blipFill>
          <a:blip r:embed="rId3" cstate="print"/>
          <a:stretch>
            <a:fillRect/>
          </a:stretch>
        </p:blipFill>
        <p:spPr>
          <a:xfrm>
            <a:off x="522288" y="1371229"/>
            <a:ext cx="1987380" cy="1774118"/>
          </a:xfrm>
          <a:prstGeom prst="rect">
            <a:avLst/>
          </a:prstGeom>
        </p:spPr>
      </p:pic>
      <p:sp>
        <p:nvSpPr>
          <p:cNvPr id="4" name="Tittel 3"/>
          <p:cNvSpPr>
            <a:spLocks noGrp="1"/>
          </p:cNvSpPr>
          <p:nvPr>
            <p:ph type="title"/>
          </p:nvPr>
        </p:nvSpPr>
        <p:spPr/>
        <p:txBody>
          <a:bodyPr/>
          <a:lstStyle/>
          <a:p>
            <a:r>
              <a:rPr lang="en-GB" sz="3200"/>
              <a:t>THIẾT BỊ DÒ KHÓI BẮT BUỘC</a:t>
            </a:r>
            <a:endParaRPr lang="en-GB" sz="3200" dirty="0"/>
          </a:p>
        </p:txBody>
      </p:sp>
      <p:sp>
        <p:nvSpPr>
          <p:cNvPr id="5" name="Plassholder for innhold 4"/>
          <p:cNvSpPr>
            <a:spLocks noGrp="1"/>
          </p:cNvSpPr>
          <p:nvPr>
            <p:ph idx="1"/>
          </p:nvPr>
        </p:nvSpPr>
        <p:spPr>
          <a:xfrm>
            <a:off x="5364088" y="3652644"/>
            <a:ext cx="3356620" cy="2296636"/>
          </a:xfrm>
        </p:spPr>
        <p:txBody>
          <a:bodyPr anchor="ctr">
            <a:normAutofit/>
          </a:bodyPr>
          <a:lstStyle/>
          <a:p>
            <a:pPr marL="0" indent="0">
              <a:buNone/>
            </a:pPr>
            <a:r>
              <a:rPr lang="vi-VN" sz="1500" dirty="0">
                <a:latin typeface="Calibri" panose="020F0502020204030204" pitchFamily="34" charset="0"/>
                <a:cs typeface="Calibri" panose="020F0502020204030204" pitchFamily="34" charset="0"/>
              </a:rPr>
              <a:t>Mỗi nhà phải có ít nhất một </a:t>
            </a:r>
            <a:r>
              <a:rPr lang="en-US" sz="1500" dirty="0" err="1">
                <a:latin typeface="Calibri" panose="020F0502020204030204" pitchFamily="34" charset="0"/>
                <a:cs typeface="Calibri" panose="020F0502020204030204" pitchFamily="34" charset="0"/>
              </a:rPr>
              <a:t>thiết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bị</a:t>
            </a:r>
            <a:r>
              <a:rPr lang="vi-VN" sz="1500" dirty="0">
                <a:latin typeface="Calibri" panose="020F0502020204030204" pitchFamily="34" charset="0"/>
                <a:cs typeface="Calibri" panose="020F0502020204030204" pitchFamily="34" charset="0"/>
              </a:rPr>
              <a:t> dò khói ở mỗi tầng. </a:t>
            </a:r>
            <a:r>
              <a:rPr lang="en-US" sz="1500" dirty="0" err="1">
                <a:latin typeface="Calibri" panose="020F0502020204030204" pitchFamily="34" charset="0"/>
                <a:cs typeface="Calibri" panose="020F0502020204030204" pitchFamily="34" charset="0"/>
              </a:rPr>
              <a:t>Thiết</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bị</a:t>
            </a:r>
            <a:r>
              <a:rPr lang="en-US" sz="1500" dirty="0">
                <a:latin typeface="Calibri" panose="020F0502020204030204" pitchFamily="34" charset="0"/>
                <a:cs typeface="Calibri" panose="020F0502020204030204" pitchFamily="34" charset="0"/>
              </a:rPr>
              <a:t> </a:t>
            </a:r>
            <a:r>
              <a:rPr lang="vi-VN" sz="1500" dirty="0">
                <a:latin typeface="Calibri" panose="020F0502020204030204" pitchFamily="34" charset="0"/>
                <a:cs typeface="Calibri" panose="020F0502020204030204" pitchFamily="34" charset="0"/>
              </a:rPr>
              <a:t>dò khói cung cấp cảnh báo sớm trong trường hợp có hỏa hoạn. Bạn phải có khả năng nghe tiếng báo động từ </a:t>
            </a:r>
            <a:r>
              <a:rPr lang="en-US" sz="1500" dirty="0" err="1">
                <a:latin typeface="Calibri" panose="020F0502020204030204" pitchFamily="34" charset="0"/>
                <a:cs typeface="Calibri" panose="020F0502020204030204" pitchFamily="34" charset="0"/>
              </a:rPr>
              <a:t>bên</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trong</a:t>
            </a:r>
            <a:r>
              <a:rPr lang="en-US" sz="1500" dirty="0">
                <a:latin typeface="Calibri" panose="020F0502020204030204" pitchFamily="34" charset="0"/>
                <a:cs typeface="Calibri" panose="020F0502020204030204" pitchFamily="34" charset="0"/>
              </a:rPr>
              <a:t> </a:t>
            </a:r>
            <a:r>
              <a:rPr lang="vi-VN" sz="1500" dirty="0">
                <a:latin typeface="Calibri" panose="020F0502020204030204" pitchFamily="34" charset="0"/>
                <a:cs typeface="Calibri" panose="020F0502020204030204" pitchFamily="34" charset="0"/>
              </a:rPr>
              <a:t>phòng ngủ </a:t>
            </a:r>
            <a:r>
              <a:rPr lang="en-US" sz="1500" dirty="0" err="1">
                <a:latin typeface="Calibri" panose="020F0502020204030204" pitchFamily="34" charset="0"/>
                <a:cs typeface="Calibri" panose="020F0502020204030204" pitchFamily="34" charset="0"/>
              </a:rPr>
              <a:t>khi</a:t>
            </a:r>
            <a:r>
              <a:rPr lang="en-US" sz="1500" dirty="0">
                <a:latin typeface="Calibri" panose="020F0502020204030204" pitchFamily="34" charset="0"/>
                <a:cs typeface="Calibri" panose="020F0502020204030204" pitchFamily="34" charset="0"/>
              </a:rPr>
              <a:t> </a:t>
            </a:r>
            <a:r>
              <a:rPr lang="vi-VN" sz="1500" dirty="0">
                <a:latin typeface="Calibri" panose="020F0502020204030204" pitchFamily="34" charset="0"/>
                <a:cs typeface="Calibri" panose="020F0502020204030204" pitchFamily="34" charset="0"/>
              </a:rPr>
              <a:t>cửa </a:t>
            </a:r>
            <a:r>
              <a:rPr lang="en-US" sz="1500" dirty="0" err="1">
                <a:latin typeface="Calibri" panose="020F0502020204030204" pitchFamily="34" charset="0"/>
                <a:cs typeface="Calibri" panose="020F0502020204030204" pitchFamily="34" charset="0"/>
              </a:rPr>
              <a:t>đã</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đóng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kín</a:t>
            </a:r>
            <a:r>
              <a:rPr lang="vi-VN"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Thông</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th</a:t>
            </a:r>
            <a:r>
              <a:rPr lang="vi-VN" sz="1500" dirty="0">
                <a:latin typeface="Calibri" panose="020F0502020204030204" pitchFamily="34" charset="0"/>
                <a:cs typeface="Calibri" panose="020F0502020204030204" pitchFamily="34" charset="0"/>
              </a:rPr>
              <a:t>ư</a:t>
            </a:r>
            <a:r>
              <a:rPr lang="en-US" sz="1500" dirty="0" err="1">
                <a:latin typeface="Calibri" panose="020F0502020204030204" pitchFamily="34" charset="0"/>
                <a:cs typeface="Calibri" panose="020F0502020204030204" pitchFamily="34" charset="0"/>
              </a:rPr>
              <a:t>ờng</a:t>
            </a:r>
            <a:r>
              <a:rPr lang="en-US" sz="1500" dirty="0">
                <a:latin typeface="Calibri" panose="020F0502020204030204" pitchFamily="34" charset="0"/>
                <a:cs typeface="Calibri" panose="020F0502020204030204" pitchFamily="34" charset="0"/>
              </a:rPr>
              <a:t>, c</a:t>
            </a:r>
            <a:r>
              <a:rPr lang="vi-VN" sz="1500" dirty="0">
                <a:latin typeface="Calibri" panose="020F0502020204030204" pitchFamily="34" charset="0"/>
                <a:cs typeface="Calibri" panose="020F0502020204030204" pitchFamily="34" charset="0"/>
              </a:rPr>
              <a:t>ác loại pin phải được thay thế mỗi năm một lần. </a:t>
            </a:r>
            <a:r>
              <a:rPr lang="en-US" sz="1500" dirty="0" err="1">
                <a:latin typeface="Calibri" panose="020F0502020204030204" pitchFamily="34" charset="0"/>
                <a:cs typeface="Calibri" panose="020F0502020204030204" pitchFamily="34" charset="0"/>
              </a:rPr>
              <a:t>Kiểm</a:t>
            </a:r>
            <a:r>
              <a:rPr lang="en-US" sz="1500" dirty="0">
                <a:latin typeface="Calibri" panose="020F0502020204030204" pitchFamily="34" charset="0"/>
                <a:cs typeface="Calibri" panose="020F0502020204030204" pitchFamily="34" charset="0"/>
              </a:rPr>
              <a:t> </a:t>
            </a:r>
            <a:r>
              <a:rPr lang="en-US" sz="1500" dirty="0" err="1">
                <a:latin typeface="Calibri" panose="020F0502020204030204" pitchFamily="34" charset="0"/>
                <a:cs typeface="Calibri" panose="020F0502020204030204" pitchFamily="34" charset="0"/>
              </a:rPr>
              <a:t>tra</a:t>
            </a:r>
            <a:r>
              <a:rPr lang="en-US" sz="1500" dirty="0">
                <a:latin typeface="Calibri" panose="020F0502020204030204" pitchFamily="34" charset="0"/>
                <a:cs typeface="Calibri" panose="020F0502020204030204" pitchFamily="34" charset="0"/>
              </a:rPr>
              <a:t> </a:t>
            </a:r>
            <a:r>
              <a:rPr lang="vi-VN" sz="1500" dirty="0">
                <a:latin typeface="Calibri" panose="020F0502020204030204" pitchFamily="34" charset="0"/>
                <a:cs typeface="Calibri" panose="020F0502020204030204" pitchFamily="34" charset="0"/>
              </a:rPr>
              <a:t>thiết bị báo khói thường xuyên bằng cách nhấn nút kiểm tra.</a:t>
            </a:r>
          </a:p>
          <a:p>
            <a:pPr marL="0" indent="0">
              <a:buNone/>
            </a:pPr>
            <a:endParaRPr lang="en-GB" sz="1600" dirty="0">
              <a:latin typeface="Calibri" panose="020F0502020204030204" pitchFamily="34" charset="0"/>
              <a:cs typeface="Calibri" panose="020F0502020204030204" pitchFamily="34" charset="0"/>
            </a:endParaRPr>
          </a:p>
        </p:txBody>
      </p:sp>
      <p:pic>
        <p:nvPicPr>
          <p:cNvPr id="13" name="Bilde 12"/>
          <p:cNvPicPr>
            <a:picLocks noChangeAspect="1"/>
          </p:cNvPicPr>
          <p:nvPr/>
        </p:nvPicPr>
        <p:blipFill>
          <a:blip r:embed="rId4" cstate="print"/>
          <a:stretch>
            <a:fillRect/>
          </a:stretch>
        </p:blipFill>
        <p:spPr>
          <a:xfrm>
            <a:off x="611560" y="3360506"/>
            <a:ext cx="1969252" cy="1428819"/>
          </a:xfrm>
          <a:prstGeom prst="rect">
            <a:avLst/>
          </a:prstGeom>
        </p:spPr>
      </p:pic>
      <p:pic>
        <p:nvPicPr>
          <p:cNvPr id="14" name="Bilde 13"/>
          <p:cNvPicPr>
            <a:picLocks noChangeAspect="1"/>
          </p:cNvPicPr>
          <p:nvPr/>
        </p:nvPicPr>
        <p:blipFill>
          <a:blip r:embed="rId5" cstate="print"/>
          <a:stretch>
            <a:fillRect/>
          </a:stretch>
        </p:blipFill>
        <p:spPr>
          <a:xfrm>
            <a:off x="2771800" y="3690133"/>
            <a:ext cx="1969252" cy="1766105"/>
          </a:xfrm>
          <a:prstGeom prst="rect">
            <a:avLst/>
          </a:prstGeom>
        </p:spPr>
      </p:pic>
    </p:spTree>
    <p:extLst>
      <p:ext uri="{BB962C8B-B14F-4D97-AF65-F5344CB8AC3E}">
        <p14:creationId xmlns:p14="http://schemas.microsoft.com/office/powerpoint/2010/main" val="15975001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a:t>THIẾT BỊ CHỮA CHÁY BẮT BUỘC</a:t>
            </a:r>
            <a:endParaRPr lang="en-GB" dirty="0"/>
          </a:p>
        </p:txBody>
      </p:sp>
      <p:sp>
        <p:nvSpPr>
          <p:cNvPr id="5" name="Plassholder for innhold 4"/>
          <p:cNvSpPr>
            <a:spLocks noGrp="1"/>
          </p:cNvSpPr>
          <p:nvPr>
            <p:ph idx="1"/>
          </p:nvPr>
        </p:nvSpPr>
        <p:spPr>
          <a:xfrm>
            <a:off x="2771800" y="3917816"/>
            <a:ext cx="6264696" cy="1682854"/>
          </a:xfrm>
        </p:spPr>
        <p:txBody>
          <a:bodyPr anchor="ctr">
            <a:normAutofit/>
          </a:bodyPr>
          <a:lstStyle/>
          <a:p>
            <a:pPr marL="0" indent="0">
              <a:buNone/>
            </a:pPr>
            <a:r>
              <a:rPr lang="vi-VN" sz="1600" dirty="0">
                <a:latin typeface="Calibri" panose="020F0502020204030204" pitchFamily="34" charset="0"/>
                <a:cs typeface="Calibri" panose="020F0502020204030204" pitchFamily="34" charset="0"/>
              </a:rPr>
              <a:t>Mỗi nhà phải có một vòi cứu hỏa hoặc một bình cứu hỏa. </a:t>
            </a:r>
            <a:r>
              <a:rPr lang="en-US" sz="1600" dirty="0" err="1">
                <a:latin typeface="Calibri" panose="020F0502020204030204" pitchFamily="34" charset="0"/>
                <a:cs typeface="Calibri" panose="020F0502020204030204" pitchFamily="34" charset="0"/>
              </a:rPr>
              <a:t>Chúng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tôi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khuyên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bạn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nên</a:t>
            </a:r>
            <a:r>
              <a:rPr lang="vi-VN" sz="1600" dirty="0">
                <a:latin typeface="Calibri" panose="020F0502020204030204" pitchFamily="34" charset="0"/>
                <a:cs typeface="Calibri" panose="020F0502020204030204" pitchFamily="34" charset="0"/>
              </a:rPr>
              <a:t> có cả hai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thiết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bị</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này</a:t>
            </a:r>
            <a:r>
              <a:rPr lang="vi-VN" sz="1600" dirty="0">
                <a:latin typeface="Calibri" panose="020F0502020204030204" pitchFamily="34" charset="0"/>
                <a:cs typeface="Calibri" panose="020F0502020204030204" pitchFamily="34" charset="0"/>
              </a:rPr>
              <a:t>. Các thiết bị chữa cháy phải </a:t>
            </a:r>
            <a:r>
              <a:rPr lang="en-US" sz="1600" dirty="0">
                <a:latin typeface="Calibri" panose="020F0502020204030204" pitchFamily="34" charset="0"/>
                <a:cs typeface="Calibri" panose="020F0502020204030204" pitchFamily="34" charset="0"/>
              </a:rPr>
              <a:t>đ</a:t>
            </a:r>
            <a:r>
              <a:rPr lang="vi-VN" sz="1600" dirty="0">
                <a:latin typeface="Calibri" panose="020F0502020204030204" pitchFamily="34" charset="0"/>
                <a:cs typeface="Calibri" panose="020F0502020204030204" pitchFamily="34" charset="0"/>
              </a:rPr>
              <a:t>ư</a:t>
            </a:r>
            <a:r>
              <a:rPr lang="en-US" sz="1600" dirty="0" err="1">
                <a:latin typeface="Calibri" panose="020F0502020204030204" pitchFamily="34" charset="0"/>
                <a:cs typeface="Calibri" panose="020F0502020204030204" pitchFamily="34" charset="0"/>
              </a:rPr>
              <a:t>ợc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bố</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trí</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dễ</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tiếp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cận</a:t>
            </a:r>
            <a:r>
              <a:rPr lang="vi-VN" sz="1600" dirty="0">
                <a:latin typeface="Calibri" panose="020F0502020204030204" pitchFamily="34" charset="0"/>
                <a:cs typeface="Calibri" panose="020F0502020204030204" pitchFamily="34" charset="0"/>
              </a:rPr>
              <a:t>. Mọi người sống </a:t>
            </a:r>
            <a:r>
              <a:rPr lang="en-US" sz="1600" dirty="0" err="1">
                <a:latin typeface="Calibri" panose="020F0502020204030204" pitchFamily="34" charset="0"/>
                <a:cs typeface="Calibri" panose="020F0502020204030204" pitchFamily="34" charset="0"/>
              </a:rPr>
              <a:t>trong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nhà</a:t>
            </a:r>
            <a:r>
              <a:rPr lang="en-US" sz="1600" dirty="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phải biết nơi </a:t>
            </a:r>
            <a:r>
              <a:rPr lang="en-US" sz="1600" dirty="0" err="1">
                <a:latin typeface="Calibri" panose="020F0502020204030204" pitchFamily="34" charset="0"/>
                <a:cs typeface="Calibri" panose="020F0502020204030204" pitchFamily="34" charset="0"/>
              </a:rPr>
              <a:t>đặt</a:t>
            </a:r>
            <a:r>
              <a:rPr lang="vi-VN" sz="1600" dirty="0">
                <a:latin typeface="Calibri" panose="020F0502020204030204" pitchFamily="34" charset="0"/>
                <a:cs typeface="Calibri" panose="020F0502020204030204" pitchFamily="34" charset="0"/>
              </a:rPr>
              <a:t> các thiết bị. Đọc </a:t>
            </a:r>
            <a:r>
              <a:rPr lang="en-US" sz="1600" dirty="0" err="1">
                <a:latin typeface="Calibri" panose="020F0502020204030204" pitchFamily="34" charset="0"/>
                <a:cs typeface="Calibri" panose="020F0502020204030204" pitchFamily="34" charset="0"/>
              </a:rPr>
              <a:t>kỹ</a:t>
            </a:r>
            <a:r>
              <a:rPr lang="en-US" sz="1600" dirty="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hướng dẫn sử dụng</a:t>
            </a:r>
            <a:r>
              <a:rPr lang="en-US"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pic>
        <p:nvPicPr>
          <p:cNvPr id="8" name="Bilde 7"/>
          <p:cNvPicPr>
            <a:picLocks noChangeAspect="1"/>
          </p:cNvPicPr>
          <p:nvPr/>
        </p:nvPicPr>
        <p:blipFill>
          <a:blip r:embed="rId2" cstate="print"/>
          <a:stretch>
            <a:fillRect/>
          </a:stretch>
        </p:blipFill>
        <p:spPr>
          <a:xfrm>
            <a:off x="755576" y="1643122"/>
            <a:ext cx="1988196" cy="1865516"/>
          </a:xfrm>
          <a:prstGeom prst="rect">
            <a:avLst/>
          </a:prstGeom>
        </p:spPr>
      </p:pic>
      <p:pic>
        <p:nvPicPr>
          <p:cNvPr id="10" name="Bilde 9"/>
          <p:cNvPicPr>
            <a:picLocks noChangeAspect="1"/>
          </p:cNvPicPr>
          <p:nvPr/>
        </p:nvPicPr>
        <p:blipFill>
          <a:blip r:embed="rId3" cstate="print"/>
          <a:stretch>
            <a:fillRect/>
          </a:stretch>
        </p:blipFill>
        <p:spPr>
          <a:xfrm>
            <a:off x="3577902" y="2060848"/>
            <a:ext cx="1988196" cy="1681515"/>
          </a:xfrm>
          <a:prstGeom prst="rect">
            <a:avLst/>
          </a:prstGeom>
        </p:spPr>
      </p:pic>
      <p:pic>
        <p:nvPicPr>
          <p:cNvPr id="11" name="Bilde 10"/>
          <p:cNvPicPr>
            <a:picLocks noChangeAspect="1"/>
          </p:cNvPicPr>
          <p:nvPr/>
        </p:nvPicPr>
        <p:blipFill>
          <a:blip r:embed="rId4" cstate="print"/>
          <a:stretch>
            <a:fillRect/>
          </a:stretch>
        </p:blipFill>
        <p:spPr>
          <a:xfrm>
            <a:off x="6397143" y="1947642"/>
            <a:ext cx="1991281" cy="1560996"/>
          </a:xfrm>
          <a:prstGeom prst="rect">
            <a:avLst/>
          </a:prstGeom>
        </p:spPr>
      </p:pic>
    </p:spTree>
    <p:extLst>
      <p:ext uri="{BB962C8B-B14F-4D97-AF65-F5344CB8AC3E}">
        <p14:creationId xmlns:p14="http://schemas.microsoft.com/office/powerpoint/2010/main" val="133962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err="1"/>
              <a:t>PHÒNG</a:t>
            </a:r>
            <a:r>
              <a:rPr lang="en-GB" dirty="0"/>
              <a:t> </a:t>
            </a:r>
            <a:r>
              <a:rPr lang="en-GB" dirty="0" err="1"/>
              <a:t>CHỐNG</a:t>
            </a:r>
            <a:r>
              <a:rPr lang="en-GB" dirty="0"/>
              <a:t> </a:t>
            </a:r>
            <a:r>
              <a:rPr lang="en-GB" dirty="0" err="1"/>
              <a:t>HỎA</a:t>
            </a:r>
            <a:r>
              <a:rPr lang="en-GB" dirty="0"/>
              <a:t> </a:t>
            </a:r>
            <a:r>
              <a:rPr lang="en-GB" dirty="0" err="1"/>
              <a:t>HOẠN</a:t>
            </a:r>
            <a:r>
              <a:rPr lang="en-GB" dirty="0"/>
              <a:t> 1</a:t>
            </a:r>
          </a:p>
        </p:txBody>
      </p:sp>
      <p:sp>
        <p:nvSpPr>
          <p:cNvPr id="5" name="Plassholder for innhold 4"/>
          <p:cNvSpPr>
            <a:spLocks noGrp="1"/>
          </p:cNvSpPr>
          <p:nvPr>
            <p:ph idx="1"/>
          </p:nvPr>
        </p:nvSpPr>
        <p:spPr>
          <a:xfrm>
            <a:off x="2772192" y="3968397"/>
            <a:ext cx="5976664" cy="2889603"/>
          </a:xfrm>
        </p:spPr>
        <p:txBody>
          <a:bodyPr anchor="ctr">
            <a:noAutofit/>
          </a:bodyPr>
          <a:lstStyle/>
          <a:p>
            <a:pPr marL="0" indent="0">
              <a:buNone/>
            </a:pPr>
            <a:r>
              <a:rPr lang="vi-VN" sz="1600" dirty="0">
                <a:latin typeface="Calibri" panose="020F0502020204030204" pitchFamily="34" charset="0"/>
                <a:cs typeface="Calibri" panose="020F0502020204030204" pitchFamily="34" charset="0"/>
              </a:rPr>
              <a:t>Chú ý đến bếp khi đang sử dụng. Nếu bạn bị gián đoạn khi đang nấu ăn, tắt tất cả các nút trên bếp nấu ăn. Lắp đặt thiết bị ngắt tự động/báo động trên bếp. Hãy cẩn thận khi sử dụng ngọn lửa trần. Đừng bao giờ rời khỏi phòng có nến đang cháy. </a:t>
            </a:r>
            <a:r>
              <a:rPr lang="en-US" sz="1600" dirty="0">
                <a:latin typeface="Calibri" panose="020F0502020204030204" pitchFamily="34" charset="0"/>
                <a:cs typeface="Calibri" panose="020F0502020204030204" pitchFamily="34" charset="0"/>
              </a:rPr>
              <a:t>K</a:t>
            </a:r>
            <a:r>
              <a:rPr lang="vi-VN" sz="1600" dirty="0">
                <a:latin typeface="Calibri" panose="020F0502020204030204" pitchFamily="34" charset="0"/>
                <a:cs typeface="Calibri" panose="020F0502020204030204" pitchFamily="34" charset="0"/>
              </a:rPr>
              <a:t>hông được đặt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nến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đã</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thắp</a:t>
            </a:r>
            <a:r>
              <a:rPr lang="vi-VN" sz="1600" dirty="0">
                <a:latin typeface="Calibri" panose="020F0502020204030204" pitchFamily="34" charset="0"/>
                <a:cs typeface="Calibri" panose="020F0502020204030204" pitchFamily="34" charset="0"/>
              </a:rPr>
              <a:t> gần các vật liệu dễ cháy. Đổ hết tro vào nơi an toàn. Không vứt tro nóng vào thùng rác.</a:t>
            </a:r>
            <a:endParaRPr lang="en-GB" sz="1600" dirty="0">
              <a:latin typeface="Calibri" panose="020F0502020204030204" pitchFamily="34" charset="0"/>
              <a:cs typeface="Calibri" panose="020F0502020204030204" pitchFamily="34" charset="0"/>
            </a:endParaRPr>
          </a:p>
        </p:txBody>
      </p:sp>
      <p:pic>
        <p:nvPicPr>
          <p:cNvPr id="3" name="Bilde 2"/>
          <p:cNvPicPr>
            <a:picLocks noChangeAspect="1"/>
          </p:cNvPicPr>
          <p:nvPr/>
        </p:nvPicPr>
        <p:blipFill>
          <a:blip r:embed="rId2" cstate="print"/>
          <a:stretch>
            <a:fillRect/>
          </a:stretch>
        </p:blipFill>
        <p:spPr>
          <a:xfrm>
            <a:off x="1752550" y="1556792"/>
            <a:ext cx="2107863" cy="1688040"/>
          </a:xfrm>
          <a:prstGeom prst="rect">
            <a:avLst/>
          </a:prstGeom>
        </p:spPr>
      </p:pic>
      <p:pic>
        <p:nvPicPr>
          <p:cNvPr id="6" name="Bilde 5"/>
          <p:cNvPicPr>
            <a:picLocks noChangeAspect="1"/>
          </p:cNvPicPr>
          <p:nvPr/>
        </p:nvPicPr>
        <p:blipFill>
          <a:blip r:embed="rId3" cstate="print"/>
          <a:stretch>
            <a:fillRect/>
          </a:stretch>
        </p:blipFill>
        <p:spPr>
          <a:xfrm>
            <a:off x="459821" y="3244832"/>
            <a:ext cx="1943951" cy="1572433"/>
          </a:xfrm>
          <a:prstGeom prst="rect">
            <a:avLst/>
          </a:prstGeom>
        </p:spPr>
      </p:pic>
      <p:pic>
        <p:nvPicPr>
          <p:cNvPr id="7" name="Bilde 6"/>
          <p:cNvPicPr>
            <a:picLocks noChangeAspect="1"/>
          </p:cNvPicPr>
          <p:nvPr/>
        </p:nvPicPr>
        <p:blipFill>
          <a:blip r:embed="rId4" cstate="print"/>
          <a:stretch>
            <a:fillRect/>
          </a:stretch>
        </p:blipFill>
        <p:spPr>
          <a:xfrm>
            <a:off x="4174414" y="1785086"/>
            <a:ext cx="1883785" cy="1862295"/>
          </a:xfrm>
          <a:prstGeom prst="rect">
            <a:avLst/>
          </a:prstGeom>
        </p:spPr>
      </p:pic>
      <p:pic>
        <p:nvPicPr>
          <p:cNvPr id="12" name="Bilde 11"/>
          <p:cNvPicPr>
            <a:picLocks noChangeAspect="1"/>
          </p:cNvPicPr>
          <p:nvPr/>
        </p:nvPicPr>
        <p:blipFill>
          <a:blip r:embed="rId5" cstate="print"/>
          <a:stretch>
            <a:fillRect/>
          </a:stretch>
        </p:blipFill>
        <p:spPr>
          <a:xfrm>
            <a:off x="6372200" y="1785086"/>
            <a:ext cx="1862042" cy="1782610"/>
          </a:xfrm>
          <a:prstGeom prst="rect">
            <a:avLst/>
          </a:prstGeom>
        </p:spPr>
      </p:pic>
    </p:spTree>
    <p:extLst>
      <p:ext uri="{BB962C8B-B14F-4D97-AF65-F5344CB8AC3E}">
        <p14:creationId xmlns:p14="http://schemas.microsoft.com/office/powerpoint/2010/main" val="3799924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err="1"/>
              <a:t>PHÒNG</a:t>
            </a:r>
            <a:r>
              <a:rPr lang="en-GB" dirty="0"/>
              <a:t> </a:t>
            </a:r>
            <a:r>
              <a:rPr lang="en-GB" dirty="0" err="1"/>
              <a:t>CHỐNG</a:t>
            </a:r>
            <a:r>
              <a:rPr lang="en-GB" dirty="0"/>
              <a:t> </a:t>
            </a:r>
            <a:r>
              <a:rPr lang="en-GB" dirty="0" err="1"/>
              <a:t>HỎA</a:t>
            </a:r>
            <a:r>
              <a:rPr lang="en-GB" dirty="0"/>
              <a:t> </a:t>
            </a:r>
            <a:r>
              <a:rPr lang="en-GB" dirty="0" err="1"/>
              <a:t>HOẠN</a:t>
            </a:r>
            <a:r>
              <a:rPr lang="en-GB" dirty="0"/>
              <a:t> 2</a:t>
            </a:r>
          </a:p>
        </p:txBody>
      </p:sp>
      <p:sp>
        <p:nvSpPr>
          <p:cNvPr id="5" name="Plassholder for innhold 4"/>
          <p:cNvSpPr>
            <a:spLocks noGrp="1"/>
          </p:cNvSpPr>
          <p:nvPr>
            <p:ph idx="1"/>
          </p:nvPr>
        </p:nvSpPr>
        <p:spPr>
          <a:xfrm>
            <a:off x="5364088" y="2132856"/>
            <a:ext cx="3384376" cy="3205099"/>
          </a:xfrm>
        </p:spPr>
        <p:txBody>
          <a:bodyPr anchor="ctr">
            <a:noAutofit/>
          </a:bodyPr>
          <a:lstStyle/>
          <a:p>
            <a:pPr marL="0" indent="0">
              <a:buNone/>
            </a:pPr>
            <a:r>
              <a:rPr lang="vi-VN" sz="1600" dirty="0">
                <a:latin typeface="Calibri" panose="020F0502020204030204" pitchFamily="34" charset="0"/>
                <a:cs typeface="Calibri" panose="020F0502020204030204" pitchFamily="34" charset="0"/>
              </a:rPr>
              <a:t>Luôn tắt máy giặt và máy sấy khi bạn rời khỏi nhà hoặc đi ngủ. Chỉ có thợ điện </a:t>
            </a:r>
            <a:r>
              <a:rPr lang="en-US" sz="1600" dirty="0" err="1">
                <a:latin typeface="Calibri" panose="020F0502020204030204" pitchFamily="34" charset="0"/>
                <a:cs typeface="Calibri" panose="020F0502020204030204" pitchFamily="34" charset="0"/>
              </a:rPr>
              <a:t>chuyên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môn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mới</a:t>
            </a:r>
            <a:r>
              <a:rPr lang="en-US" sz="1600" dirty="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được phép </a:t>
            </a:r>
            <a:r>
              <a:rPr lang="en-US" sz="1600" dirty="0" err="1">
                <a:latin typeface="Calibri" panose="020F0502020204030204" pitchFamily="34" charset="0"/>
                <a:cs typeface="Calibri" panose="020F0502020204030204" pitchFamily="34" charset="0"/>
              </a:rPr>
              <a:t>lắp</a:t>
            </a:r>
            <a:r>
              <a:rPr lang="vi-VN" sz="1600" dirty="0">
                <a:latin typeface="Calibri" panose="020F0502020204030204" pitchFamily="34" charset="0"/>
                <a:cs typeface="Calibri" panose="020F0502020204030204" pitchFamily="34" charset="0"/>
              </a:rPr>
              <a:t> đặt và sửa chữa thiết bị điện và </a:t>
            </a:r>
            <a:r>
              <a:rPr lang="en-US" sz="1600" dirty="0" err="1">
                <a:latin typeface="Calibri" panose="020F0502020204030204" pitchFamily="34" charset="0"/>
                <a:cs typeface="Calibri" panose="020F0502020204030204" pitchFamily="34" charset="0"/>
              </a:rPr>
              <a:t>các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thiết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bị</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lắp</a:t>
            </a:r>
            <a:r>
              <a:rPr lang="vi-VN" sz="1600" dirty="0">
                <a:latin typeface="Calibri" panose="020F0502020204030204" pitchFamily="34" charset="0"/>
                <a:cs typeface="Calibri" panose="020F0502020204030204" pitchFamily="34" charset="0"/>
              </a:rPr>
              <a:t> đặt. Vật liệu xây dựng, hộp các</a:t>
            </a:r>
            <a:r>
              <a:rPr lang="en-US" sz="1600" dirty="0">
                <a:latin typeface="Calibri" panose="020F0502020204030204" pitchFamily="34" charset="0"/>
                <a:cs typeface="Calibri" panose="020F0502020204030204" pitchFamily="34" charset="0"/>
              </a:rPr>
              <a:t>-</a:t>
            </a:r>
            <a:r>
              <a:rPr lang="vi-VN" sz="1600" dirty="0">
                <a:latin typeface="Calibri" panose="020F0502020204030204" pitchFamily="34" charset="0"/>
                <a:cs typeface="Calibri" panose="020F0502020204030204" pitchFamily="34" charset="0"/>
              </a:rPr>
              <a:t>tông và </a:t>
            </a:r>
            <a:r>
              <a:rPr lang="en-US" sz="1600" dirty="0" err="1">
                <a:latin typeface="Calibri" panose="020F0502020204030204" pitchFamily="34" charset="0"/>
                <a:cs typeface="Calibri" panose="020F0502020204030204" pitchFamily="34" charset="0"/>
              </a:rPr>
              <a:t>các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phế</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phẩm</a:t>
            </a:r>
            <a:r>
              <a:rPr lang="vi-VN" sz="1600" dirty="0">
                <a:latin typeface="Calibri" panose="020F0502020204030204" pitchFamily="34" charset="0"/>
                <a:cs typeface="Calibri" panose="020F0502020204030204" pitchFamily="34" charset="0"/>
              </a:rPr>
              <a:t> khác </a:t>
            </a:r>
            <a:r>
              <a:rPr lang="en-US" sz="1600" dirty="0" err="1">
                <a:latin typeface="Calibri" panose="020F0502020204030204" pitchFamily="34" charset="0"/>
                <a:cs typeface="Calibri" panose="020F0502020204030204" pitchFamily="34" charset="0"/>
              </a:rPr>
              <a:t>nằm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rải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rác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thường</a:t>
            </a:r>
            <a:r>
              <a:rPr lang="en-US" sz="1600" dirty="0">
                <a:latin typeface="Calibri" panose="020F0502020204030204" pitchFamily="34" charset="0"/>
                <a:cs typeface="Calibri" panose="020F0502020204030204" pitchFamily="34" charset="0"/>
              </a:rPr>
              <a:t> đ</a:t>
            </a:r>
            <a:r>
              <a:rPr lang="vi-VN" sz="1600" dirty="0">
                <a:latin typeface="Calibri" panose="020F0502020204030204" pitchFamily="34" charset="0"/>
                <a:cs typeface="Calibri" panose="020F0502020204030204" pitchFamily="34" charset="0"/>
              </a:rPr>
              <a:t>ư</a:t>
            </a:r>
            <a:r>
              <a:rPr lang="en-US" sz="1600" dirty="0" err="1">
                <a:latin typeface="Calibri" panose="020F0502020204030204" pitchFamily="34" charset="0"/>
                <a:cs typeface="Calibri" panose="020F0502020204030204" pitchFamily="34" charset="0"/>
              </a:rPr>
              <a:t>ợc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sử</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dụng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có</a:t>
            </a:r>
            <a:r>
              <a:rPr lang="en-US" sz="1600" dirty="0">
                <a:latin typeface="Calibri" panose="020F0502020204030204" pitchFamily="34" charset="0"/>
                <a:cs typeface="Calibri" panose="020F0502020204030204" pitchFamily="34" charset="0"/>
              </a:rPr>
              <a:t> ng</a:t>
            </a:r>
            <a:r>
              <a:rPr lang="vi-VN" sz="1600" dirty="0">
                <a:latin typeface="Calibri" panose="020F0502020204030204" pitchFamily="34" charset="0"/>
                <a:cs typeface="Calibri" panose="020F0502020204030204" pitchFamily="34" charset="0"/>
              </a:rPr>
              <a:t>ư</a:t>
            </a:r>
            <a:r>
              <a:rPr lang="en-US" sz="1600" dirty="0" err="1">
                <a:latin typeface="Calibri" panose="020F0502020204030204" pitchFamily="34" charset="0"/>
                <a:cs typeface="Calibri" panose="020F0502020204030204" pitchFamily="34" charset="0"/>
              </a:rPr>
              <a:t>ời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cố</a:t>
            </a:r>
            <a:r>
              <a:rPr lang="en-US" sz="1600" dirty="0">
                <a:latin typeface="Calibri" panose="020F0502020204030204" pitchFamily="34" charset="0"/>
                <a:cs typeface="Calibri" panose="020F0502020204030204" pitchFamily="34" charset="0"/>
              </a:rPr>
              <a:t> ý </a:t>
            </a:r>
            <a:r>
              <a:rPr lang="en-US" sz="1600" dirty="0" err="1">
                <a:latin typeface="Calibri" panose="020F0502020204030204" pitchFamily="34" charset="0"/>
                <a:cs typeface="Calibri" panose="020F0502020204030204" pitchFamily="34" charset="0"/>
              </a:rPr>
              <a:t>gây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đám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cháy</a:t>
            </a:r>
            <a:r>
              <a:rPr lang="vi-VN" sz="1600" dirty="0">
                <a:latin typeface="Calibri" panose="020F0502020204030204" pitchFamily="34" charset="0"/>
                <a:cs typeface="Calibri" panose="020F0502020204030204" pitchFamily="34" charset="0"/>
              </a:rPr>
              <a:t>. Hãy </a:t>
            </a:r>
            <a:r>
              <a:rPr lang="en-US" sz="1600" dirty="0" err="1">
                <a:latin typeface="Calibri" panose="020F0502020204030204" pitchFamily="34" charset="0"/>
                <a:cs typeface="Calibri" panose="020F0502020204030204" pitchFamily="34" charset="0"/>
              </a:rPr>
              <a:t>đảm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bảo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giữ</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vực</a:t>
            </a:r>
            <a:r>
              <a:rPr lang="en-US" sz="1600" dirty="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cầu thang và nhà để xe </a:t>
            </a:r>
            <a:r>
              <a:rPr lang="en-US" sz="1600" dirty="0" err="1">
                <a:latin typeface="Calibri" panose="020F0502020204030204" pitchFamily="34" charset="0"/>
                <a:cs typeface="Calibri" panose="020F0502020204030204" pitchFamily="34" charset="0"/>
              </a:rPr>
              <a:t>không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có</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các</a:t>
            </a:r>
            <a:r>
              <a:rPr lang="en-US" sz="1600" dirty="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vật dễ cháy. Đặt thùng rác xa các tòa nhà.</a:t>
            </a:r>
            <a:endParaRPr lang="en-GB" sz="1600" dirty="0">
              <a:latin typeface="Calibri" panose="020F0502020204030204" pitchFamily="34" charset="0"/>
              <a:cs typeface="Calibri" panose="020F0502020204030204" pitchFamily="34" charset="0"/>
            </a:endParaRPr>
          </a:p>
        </p:txBody>
      </p:sp>
      <p:pic>
        <p:nvPicPr>
          <p:cNvPr id="2" name="Bilde 1"/>
          <p:cNvPicPr>
            <a:picLocks noChangeAspect="1"/>
          </p:cNvPicPr>
          <p:nvPr/>
        </p:nvPicPr>
        <p:blipFill>
          <a:blip r:embed="rId2" cstate="print"/>
          <a:stretch>
            <a:fillRect/>
          </a:stretch>
        </p:blipFill>
        <p:spPr>
          <a:xfrm>
            <a:off x="897470" y="3714065"/>
            <a:ext cx="1991282" cy="1731159"/>
          </a:xfrm>
          <a:prstGeom prst="rect">
            <a:avLst/>
          </a:prstGeom>
        </p:spPr>
      </p:pic>
      <p:pic>
        <p:nvPicPr>
          <p:cNvPr id="10" name="Bilde 9"/>
          <p:cNvPicPr>
            <a:picLocks noChangeAspect="1"/>
          </p:cNvPicPr>
          <p:nvPr/>
        </p:nvPicPr>
        <p:blipFill>
          <a:blip r:embed="rId3" cstate="print"/>
          <a:stretch>
            <a:fillRect/>
          </a:stretch>
        </p:blipFill>
        <p:spPr>
          <a:xfrm>
            <a:off x="2771800" y="2561938"/>
            <a:ext cx="1991281" cy="1389434"/>
          </a:xfrm>
          <a:prstGeom prst="rect">
            <a:avLst/>
          </a:prstGeom>
        </p:spPr>
      </p:pic>
      <p:pic>
        <p:nvPicPr>
          <p:cNvPr id="9" name="Bilde 8"/>
          <p:cNvPicPr>
            <a:picLocks noChangeAspect="1"/>
          </p:cNvPicPr>
          <p:nvPr/>
        </p:nvPicPr>
        <p:blipFill>
          <a:blip r:embed="rId4" cstate="print"/>
          <a:stretch>
            <a:fillRect/>
          </a:stretch>
        </p:blipFill>
        <p:spPr>
          <a:xfrm>
            <a:off x="611560" y="1748920"/>
            <a:ext cx="2030336" cy="1775804"/>
          </a:xfrm>
          <a:prstGeom prst="rect">
            <a:avLst/>
          </a:prstGeom>
        </p:spPr>
      </p:pic>
    </p:spTree>
    <p:extLst>
      <p:ext uri="{BB962C8B-B14F-4D97-AF65-F5344CB8AC3E}">
        <p14:creationId xmlns:p14="http://schemas.microsoft.com/office/powerpoint/2010/main" val="1481171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p:cNvPicPr>
            <a:picLocks noChangeAspect="1"/>
          </p:cNvPicPr>
          <p:nvPr/>
        </p:nvPicPr>
        <p:blipFill>
          <a:blip r:embed="rId2" cstate="print"/>
          <a:stretch>
            <a:fillRect/>
          </a:stretch>
        </p:blipFill>
        <p:spPr>
          <a:xfrm>
            <a:off x="304822" y="3553824"/>
            <a:ext cx="2317121" cy="1474194"/>
          </a:xfrm>
          <a:prstGeom prst="rect">
            <a:avLst/>
          </a:prstGeom>
        </p:spPr>
      </p:pic>
      <p:sp>
        <p:nvSpPr>
          <p:cNvPr id="4" name="Tittel 3"/>
          <p:cNvSpPr>
            <a:spLocks noGrp="1"/>
          </p:cNvSpPr>
          <p:nvPr>
            <p:ph type="title"/>
          </p:nvPr>
        </p:nvSpPr>
        <p:spPr/>
        <p:txBody>
          <a:bodyPr>
            <a:normAutofit fontScale="90000"/>
          </a:bodyPr>
          <a:lstStyle/>
          <a:p>
            <a:r>
              <a:rPr lang="en-GB" dirty="0" err="1"/>
              <a:t>ĐIỀU</a:t>
            </a:r>
            <a:r>
              <a:rPr lang="en-GB" dirty="0"/>
              <a:t> </a:t>
            </a:r>
            <a:r>
              <a:rPr lang="en-GB" dirty="0" err="1"/>
              <a:t>CẦN</a:t>
            </a:r>
            <a:r>
              <a:rPr lang="en-GB" dirty="0"/>
              <a:t> </a:t>
            </a:r>
            <a:r>
              <a:rPr lang="en-GB" dirty="0" err="1"/>
              <a:t>LÀM</a:t>
            </a:r>
            <a:r>
              <a:rPr lang="en-GB" dirty="0"/>
              <a:t> </a:t>
            </a:r>
            <a:r>
              <a:rPr lang="en-GB" dirty="0" err="1"/>
              <a:t>TRONG</a:t>
            </a:r>
            <a:r>
              <a:rPr lang="en-GB" dirty="0"/>
              <a:t> </a:t>
            </a:r>
            <a:r>
              <a:rPr lang="en-GB" dirty="0" err="1"/>
              <a:t>TRƯỜNG</a:t>
            </a:r>
            <a:r>
              <a:rPr lang="en-GB" dirty="0"/>
              <a:t> </a:t>
            </a:r>
            <a:r>
              <a:rPr lang="en-GB" dirty="0" err="1"/>
              <a:t>HỢP</a:t>
            </a:r>
            <a:r>
              <a:rPr lang="en-GB" dirty="0"/>
              <a:t> </a:t>
            </a:r>
            <a:r>
              <a:rPr lang="en-GB" dirty="0" err="1"/>
              <a:t>CÓ</a:t>
            </a:r>
            <a:r>
              <a:rPr lang="en-GB" dirty="0"/>
              <a:t> </a:t>
            </a:r>
            <a:r>
              <a:rPr lang="en-GB" dirty="0" err="1"/>
              <a:t>HỎA</a:t>
            </a:r>
            <a:r>
              <a:rPr lang="en-GB" dirty="0"/>
              <a:t> </a:t>
            </a:r>
            <a:r>
              <a:rPr lang="en-GB" dirty="0" err="1"/>
              <a:t>HOẠN</a:t>
            </a:r>
            <a:endParaRPr lang="en-GB" dirty="0"/>
          </a:p>
        </p:txBody>
      </p:sp>
      <p:sp>
        <p:nvSpPr>
          <p:cNvPr id="5" name="Plassholder for innhold 4"/>
          <p:cNvSpPr>
            <a:spLocks noGrp="1"/>
          </p:cNvSpPr>
          <p:nvPr>
            <p:ph idx="1"/>
          </p:nvPr>
        </p:nvSpPr>
        <p:spPr>
          <a:xfrm>
            <a:off x="6156174" y="980728"/>
            <a:ext cx="2880321" cy="5688632"/>
          </a:xfrm>
        </p:spPr>
        <p:txBody>
          <a:bodyPr anchor="ctr">
            <a:noAutofit/>
          </a:bodyPr>
          <a:lstStyle/>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vi-VN" sz="1400" dirty="0">
                <a:latin typeface="Calibri" panose="020F0502020204030204" pitchFamily="34" charset="0"/>
                <a:cs typeface="Calibri" panose="020F0502020204030204" pitchFamily="34" charset="0"/>
              </a:rPr>
              <a:t>1) CỨU HỘ</a:t>
            </a:r>
          </a:p>
          <a:p>
            <a:pPr marL="0" indent="0">
              <a:buNone/>
            </a:pPr>
            <a:r>
              <a:rPr lang="vi-VN" sz="1400" dirty="0">
                <a:latin typeface="Calibri" panose="020F0502020204030204" pitchFamily="34" charset="0"/>
                <a:cs typeface="Calibri" panose="020F0502020204030204" pitchFamily="34" charset="0"/>
              </a:rPr>
              <a:t>Hãy chắc chắn rằng mọi người đều thoát ra một cách an toàn. </a:t>
            </a:r>
            <a:r>
              <a:rPr lang="en-US" sz="1400" dirty="0" err="1">
                <a:latin typeface="Calibri" panose="020F0502020204030204" pitchFamily="34" charset="0"/>
                <a:cs typeface="Calibri" panose="020F0502020204030204" pitchFamily="34" charset="0"/>
              </a:rPr>
              <a:t>Rất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nguy</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hiểm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khi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tìm</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lối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thoát</a:t>
            </a:r>
            <a:r>
              <a:rPr lang="vi-VN" sz="1400" dirty="0">
                <a:latin typeface="Calibri" panose="020F0502020204030204" pitchFamily="34" charset="0"/>
                <a:cs typeface="Calibri" panose="020F0502020204030204" pitchFamily="34" charset="0"/>
              </a:rPr>
              <a:t> qua đám khói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Hãy</a:t>
            </a:r>
            <a:r>
              <a:rPr lang="en-US" sz="1400" dirty="0">
                <a:latin typeface="Calibri" panose="020F0502020204030204" pitchFamily="34" charset="0"/>
                <a:cs typeface="Calibri" panose="020F0502020204030204" pitchFamily="34" charset="0"/>
              </a:rPr>
              <a:t> đ</a:t>
            </a:r>
            <a:r>
              <a:rPr lang="vi-VN" sz="1400" dirty="0">
                <a:latin typeface="Calibri" panose="020F0502020204030204" pitchFamily="34" charset="0"/>
                <a:cs typeface="Calibri" panose="020F0502020204030204" pitchFamily="34" charset="0"/>
              </a:rPr>
              <a:t>óng cửa. Tìm đường đến điểm tập kết </a:t>
            </a:r>
            <a:r>
              <a:rPr lang="en-US" sz="1400" dirty="0" err="1">
                <a:latin typeface="Calibri" panose="020F0502020204030204" pitchFamily="34" charset="0"/>
                <a:cs typeface="Calibri" panose="020F0502020204030204" pitchFamily="34" charset="0"/>
              </a:rPr>
              <a:t>đã</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thống</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nhất</a:t>
            </a:r>
            <a:r>
              <a:rPr lang="vi-VN" sz="1400" dirty="0">
                <a:latin typeface="Calibri" panose="020F0502020204030204" pitchFamily="34" charset="0"/>
                <a:cs typeface="Calibri" panose="020F0502020204030204" pitchFamily="34" charset="0"/>
              </a:rPr>
              <a:t> trước đó.</a:t>
            </a:r>
          </a:p>
          <a:p>
            <a:pPr marL="0" indent="0">
              <a:buNone/>
            </a:pPr>
            <a:r>
              <a:rPr lang="vi-VN" sz="1400" dirty="0">
                <a:latin typeface="Calibri" panose="020F0502020204030204" pitchFamily="34" charset="0"/>
                <a:cs typeface="Calibri" panose="020F0502020204030204" pitchFamily="34" charset="0"/>
              </a:rPr>
              <a:t> </a:t>
            </a:r>
          </a:p>
          <a:p>
            <a:pPr marL="0" indent="0">
              <a:buNone/>
            </a:pPr>
            <a:r>
              <a:rPr lang="vi-VN" sz="1400" dirty="0">
                <a:latin typeface="Calibri" panose="020F0502020204030204" pitchFamily="34" charset="0"/>
                <a:cs typeface="Calibri" panose="020F0502020204030204" pitchFamily="34" charset="0"/>
              </a:rPr>
              <a:t>2) THÔNG BÁO</a:t>
            </a:r>
          </a:p>
          <a:p>
            <a:pPr marL="0" indent="0">
              <a:buNone/>
            </a:pPr>
            <a:r>
              <a:rPr lang="vi-VN" sz="1400" dirty="0">
                <a:latin typeface="Calibri" panose="020F0502020204030204" pitchFamily="34" charset="0"/>
                <a:cs typeface="Calibri" panose="020F0502020204030204" pitchFamily="34" charset="0"/>
              </a:rPr>
              <a:t>Thông báo cho cơ quan cứu hỏa bằng cách gọi số khẩn cấp 110. Nói rõ địa chỉ chính xác của tòa nhà đang cháy.</a:t>
            </a:r>
          </a:p>
          <a:p>
            <a:pPr marL="0" indent="0">
              <a:buNone/>
            </a:pPr>
            <a:r>
              <a:rPr lang="vi-VN" sz="1400" dirty="0">
                <a:latin typeface="Calibri" panose="020F0502020204030204" pitchFamily="34" charset="0"/>
                <a:cs typeface="Calibri" panose="020F0502020204030204" pitchFamily="34" charset="0"/>
              </a:rPr>
              <a:t> </a:t>
            </a:r>
          </a:p>
          <a:p>
            <a:pPr marL="0" indent="0">
              <a:buNone/>
            </a:pPr>
            <a:r>
              <a:rPr lang="vi-VN" sz="1400" dirty="0">
                <a:latin typeface="Calibri" panose="020F0502020204030204" pitchFamily="34" charset="0"/>
                <a:cs typeface="Calibri" panose="020F0502020204030204" pitchFamily="34" charset="0"/>
              </a:rPr>
              <a:t>3) CHỮA CHÁY</a:t>
            </a:r>
          </a:p>
          <a:p>
            <a:pPr marL="0" indent="0">
              <a:buNone/>
            </a:pPr>
            <a:r>
              <a:rPr lang="vi-VN" sz="1400" dirty="0">
                <a:latin typeface="Calibri" panose="020F0502020204030204" pitchFamily="34" charset="0"/>
                <a:cs typeface="Calibri" panose="020F0502020204030204" pitchFamily="34" charset="0"/>
              </a:rPr>
              <a:t>Nếu ngọn lửa </a:t>
            </a:r>
            <a:r>
              <a:rPr lang="en-US" sz="1400" dirty="0" err="1">
                <a:latin typeface="Calibri" panose="020F0502020204030204" pitchFamily="34" charset="0"/>
                <a:cs typeface="Calibri" panose="020F0502020204030204" pitchFamily="34" charset="0"/>
              </a:rPr>
              <a:t>ch</a:t>
            </a:r>
            <a:r>
              <a:rPr lang="vi-VN" sz="1400" dirty="0">
                <a:latin typeface="Calibri" panose="020F0502020204030204" pitchFamily="34" charset="0"/>
                <a:cs typeface="Calibri" panose="020F0502020204030204" pitchFamily="34" charset="0"/>
              </a:rPr>
              <a:t>ư</a:t>
            </a:r>
            <a:r>
              <a:rPr lang="en-US" sz="1400" dirty="0">
                <a:latin typeface="Calibri" panose="020F0502020204030204" pitchFamily="34" charset="0"/>
                <a:cs typeface="Calibri" panose="020F0502020204030204" pitchFamily="34" charset="0"/>
              </a:rPr>
              <a:t>a </a:t>
            </a:r>
            <a:r>
              <a:rPr lang="en-US" sz="1400" dirty="0" err="1">
                <a:latin typeface="Calibri" panose="020F0502020204030204" pitchFamily="34" charset="0"/>
                <a:cs typeface="Calibri" panose="020F0502020204030204" pitchFamily="34" charset="0"/>
              </a:rPr>
              <a:t>bùng</a:t>
            </a:r>
            <a:r>
              <a:rPr lang="en-US" sz="1400" dirty="0">
                <a:latin typeface="Calibri" panose="020F0502020204030204" pitchFamily="34" charset="0"/>
                <a:cs typeface="Calibri" panose="020F0502020204030204" pitchFamily="34" charset="0"/>
              </a:rPr>
              <a:t> </a:t>
            </a:r>
            <a:r>
              <a:rPr lang="vi-VN" sz="1400" dirty="0">
                <a:latin typeface="Calibri" panose="020F0502020204030204" pitchFamily="34" charset="0"/>
                <a:cs typeface="Calibri" panose="020F0502020204030204" pitchFamily="34" charset="0"/>
              </a:rPr>
              <a:t>quá lớn, hãy cố gắng dập lửa bằng vòi cứu hỏa hoặc bình cứu hỏa. Đừng đặt mình vào tình thế rủi ro. Khói có độc tính cao.</a:t>
            </a:r>
          </a:p>
          <a:p>
            <a:pPr marL="0" indent="0">
              <a:buNone/>
            </a:pPr>
            <a:endParaRPr lang="vi-VN" sz="1050" dirty="0">
              <a:latin typeface="Calibri" panose="020F0502020204030204" pitchFamily="34" charset="0"/>
              <a:cs typeface="Calibri" panose="020F0502020204030204" pitchFamily="34" charset="0"/>
            </a:endParaRPr>
          </a:p>
          <a:p>
            <a:pPr marL="0" indent="0">
              <a:buNone/>
            </a:pPr>
            <a:r>
              <a:rPr lang="en-US" sz="1400" dirty="0" err="1">
                <a:latin typeface="Calibri" panose="020F0502020204030204" pitchFamily="34" charset="0"/>
                <a:cs typeface="Calibri" panose="020F0502020204030204" pitchFamily="34" charset="0"/>
              </a:rPr>
              <a:t>Việc</a:t>
            </a:r>
            <a:r>
              <a:rPr lang="en-US" sz="1400" dirty="0">
                <a:latin typeface="Calibri" panose="020F0502020204030204" pitchFamily="34" charset="0"/>
                <a:cs typeface="Calibri" panose="020F0502020204030204" pitchFamily="34" charset="0"/>
              </a:rPr>
              <a:t> đ</a:t>
            </a:r>
            <a:r>
              <a:rPr lang="vi-VN" sz="1400" dirty="0">
                <a:latin typeface="Calibri" panose="020F0502020204030204" pitchFamily="34" charset="0"/>
                <a:cs typeface="Calibri" panose="020F0502020204030204" pitchFamily="34" charset="0"/>
              </a:rPr>
              <a:t>ánh giá tình hình sẽ xác định trình tự mà bạn quyết định thực hiện các bước </a:t>
            </a:r>
            <a:r>
              <a:rPr lang="en-US" sz="1400" dirty="0" err="1">
                <a:latin typeface="Calibri" panose="020F0502020204030204" pitchFamily="34" charset="0"/>
                <a:cs typeface="Calibri" panose="020F0502020204030204" pitchFamily="34" charset="0"/>
              </a:rPr>
              <a:t>này</a:t>
            </a:r>
            <a:r>
              <a:rPr lang="vi-VN"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a:t>
            </a:r>
            <a:r>
              <a:rPr lang="vi-VN" sz="1400" dirty="0">
                <a:latin typeface="Calibri" panose="020F0502020204030204" pitchFamily="34" charset="0"/>
                <a:cs typeface="Calibri" panose="020F0502020204030204" pitchFamily="34" charset="0"/>
              </a:rPr>
              <a:t>ổ chức các buổi thực tập chữa cháy thường xuyên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là</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rất</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hữu</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ích</a:t>
            </a:r>
            <a:r>
              <a:rPr lang="vi-VN"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để</a:t>
            </a:r>
            <a:r>
              <a:rPr lang="en-US" sz="1400" dirty="0">
                <a:latin typeface="Calibri" panose="020F0502020204030204" pitchFamily="34" charset="0"/>
                <a:cs typeface="Calibri" panose="020F0502020204030204" pitchFamily="34" charset="0"/>
              </a:rPr>
              <a:t> </a:t>
            </a:r>
            <a:r>
              <a:rPr lang="vi-VN" sz="1400" dirty="0">
                <a:latin typeface="Calibri" panose="020F0502020204030204" pitchFamily="34" charset="0"/>
                <a:cs typeface="Calibri" panose="020F0502020204030204" pitchFamily="34" charset="0"/>
              </a:rPr>
              <a:t>tất cả mọi người có thể thực </a:t>
            </a:r>
            <a:r>
              <a:rPr lang="en-US" sz="1400" dirty="0" err="1">
                <a:latin typeface="Calibri" panose="020F0502020204030204" pitchFamily="34" charset="0"/>
                <a:cs typeface="Calibri" panose="020F0502020204030204" pitchFamily="34" charset="0"/>
              </a:rPr>
              <a:t>tập</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thao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tác</a:t>
            </a:r>
            <a:r>
              <a:rPr lang="en-US" sz="1400" dirty="0">
                <a:latin typeface="Calibri" panose="020F0502020204030204" pitchFamily="34" charset="0"/>
                <a:cs typeface="Calibri" panose="020F0502020204030204" pitchFamily="34" charset="0"/>
              </a:rPr>
              <a:t> </a:t>
            </a:r>
            <a:r>
              <a:rPr lang="vi-VN" sz="1400" dirty="0">
                <a:latin typeface="Calibri" panose="020F0502020204030204" pitchFamily="34" charset="0"/>
                <a:cs typeface="Calibri" panose="020F0502020204030204" pitchFamily="34" charset="0"/>
              </a:rPr>
              <a:t>cần làm</a:t>
            </a:r>
          </a:p>
          <a:p>
            <a:pPr marL="0" indent="0">
              <a:buNone/>
            </a:pPr>
            <a:endParaRPr lang="nb-NO" sz="1400" dirty="0">
              <a:latin typeface="Calibri" panose="020F0502020204030204" pitchFamily="34" charset="0"/>
              <a:cs typeface="Calibri" panose="020F0502020204030204" pitchFamily="34" charset="0"/>
            </a:endParaRPr>
          </a:p>
        </p:txBody>
      </p:sp>
      <p:pic>
        <p:nvPicPr>
          <p:cNvPr id="3" name="Bilde 2"/>
          <p:cNvPicPr>
            <a:picLocks noChangeAspect="1"/>
          </p:cNvPicPr>
          <p:nvPr/>
        </p:nvPicPr>
        <p:blipFill>
          <a:blip r:embed="rId3" cstate="print"/>
          <a:stretch>
            <a:fillRect/>
          </a:stretch>
        </p:blipFill>
        <p:spPr>
          <a:xfrm>
            <a:off x="858153" y="1563069"/>
            <a:ext cx="2656839" cy="1863262"/>
          </a:xfrm>
          <a:prstGeom prst="rect">
            <a:avLst/>
          </a:prstGeom>
        </p:spPr>
      </p:pic>
      <p:pic>
        <p:nvPicPr>
          <p:cNvPr id="6" name="Bilde 5"/>
          <p:cNvPicPr>
            <a:picLocks noChangeAspect="1"/>
          </p:cNvPicPr>
          <p:nvPr/>
        </p:nvPicPr>
        <p:blipFill>
          <a:blip r:embed="rId4" cstate="print"/>
          <a:stretch>
            <a:fillRect/>
          </a:stretch>
        </p:blipFill>
        <p:spPr>
          <a:xfrm>
            <a:off x="2061634" y="4437469"/>
            <a:ext cx="1995059" cy="1854752"/>
          </a:xfrm>
          <a:prstGeom prst="rect">
            <a:avLst/>
          </a:prstGeom>
        </p:spPr>
      </p:pic>
      <p:pic>
        <p:nvPicPr>
          <p:cNvPr id="7" name="Bilde 6"/>
          <p:cNvPicPr>
            <a:picLocks noChangeAspect="1"/>
          </p:cNvPicPr>
          <p:nvPr/>
        </p:nvPicPr>
        <p:blipFill>
          <a:blip r:embed="rId5" cstate="print"/>
          <a:stretch>
            <a:fillRect/>
          </a:stretch>
        </p:blipFill>
        <p:spPr>
          <a:xfrm>
            <a:off x="2886527" y="3196572"/>
            <a:ext cx="1251108" cy="1196550"/>
          </a:xfrm>
          <a:prstGeom prst="rect">
            <a:avLst/>
          </a:prstGeom>
        </p:spPr>
      </p:pic>
      <p:pic>
        <p:nvPicPr>
          <p:cNvPr id="8" name="Bilde 7"/>
          <p:cNvPicPr>
            <a:picLocks noChangeAspect="1"/>
          </p:cNvPicPr>
          <p:nvPr/>
        </p:nvPicPr>
        <p:blipFill>
          <a:blip r:embed="rId6" cstate="print"/>
          <a:stretch>
            <a:fillRect/>
          </a:stretch>
        </p:blipFill>
        <p:spPr>
          <a:xfrm>
            <a:off x="4139952" y="2229179"/>
            <a:ext cx="1650289" cy="1368152"/>
          </a:xfrm>
          <a:prstGeom prst="rect">
            <a:avLst/>
          </a:prstGeom>
        </p:spPr>
      </p:pic>
      <p:pic>
        <p:nvPicPr>
          <p:cNvPr id="12" name="Bilde 11"/>
          <p:cNvPicPr>
            <a:picLocks noChangeAspect="1"/>
          </p:cNvPicPr>
          <p:nvPr/>
        </p:nvPicPr>
        <p:blipFill>
          <a:blip r:embed="rId7" cstate="print"/>
          <a:stretch>
            <a:fillRect/>
          </a:stretch>
        </p:blipFill>
        <p:spPr>
          <a:xfrm>
            <a:off x="4242529" y="4364169"/>
            <a:ext cx="1520363" cy="1294926"/>
          </a:xfrm>
          <a:prstGeom prst="rect">
            <a:avLst/>
          </a:prstGeom>
        </p:spPr>
      </p:pic>
    </p:spTree>
    <p:extLst>
      <p:ext uri="{BB962C8B-B14F-4D97-AF65-F5344CB8AC3E}">
        <p14:creationId xmlns:p14="http://schemas.microsoft.com/office/powerpoint/2010/main" val="1354391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201CED-C67C-264E-BEBF-A96A127D7B1E}"/>
              </a:ext>
            </a:extLst>
          </p:cNvPr>
          <p:cNvSpPr>
            <a:spLocks noGrp="1"/>
          </p:cNvSpPr>
          <p:nvPr>
            <p:ph type="title"/>
          </p:nvPr>
        </p:nvSpPr>
        <p:spPr/>
        <p:txBody>
          <a:bodyPr>
            <a:normAutofit fontScale="90000"/>
          </a:bodyPr>
          <a:lstStyle/>
          <a:p>
            <a:r>
              <a:rPr lang="vi-VN" sz="3200" dirty="0">
                <a:latin typeface="Calibri" panose="020F0502020204030204" pitchFamily="34" charset="0"/>
                <a:cs typeface="Calibri" panose="020F0502020204030204" pitchFamily="34" charset="0"/>
              </a:rPr>
              <a:t>NGĂN NGỪA CÁC THƯƠNG TÍCH BỎNG NƠI TRẺ EM </a:t>
            </a:r>
            <a:endParaRPr lang="nb-NO" dirty="0"/>
          </a:p>
        </p:txBody>
      </p:sp>
      <p:sp>
        <p:nvSpPr>
          <p:cNvPr id="3" name="Plassholder for innhold 2">
            <a:extLst>
              <a:ext uri="{FF2B5EF4-FFF2-40B4-BE49-F238E27FC236}">
                <a16:creationId xmlns:a16="http://schemas.microsoft.com/office/drawing/2014/main" id="{8152FE22-F8AC-B947-902B-67CD13EA3F2D}"/>
              </a:ext>
            </a:extLst>
          </p:cNvPr>
          <p:cNvSpPr>
            <a:spLocks noGrp="1"/>
          </p:cNvSpPr>
          <p:nvPr>
            <p:ph idx="1"/>
          </p:nvPr>
        </p:nvSpPr>
        <p:spPr>
          <a:xfrm>
            <a:off x="542413" y="1202659"/>
            <a:ext cx="8082000" cy="4860000"/>
          </a:xfrm>
        </p:spPr>
        <p:txBody>
          <a:bodyPr>
            <a:normAutofit/>
          </a:bodyPr>
          <a:lstStyle/>
          <a:p>
            <a:pPr marL="0" indent="0">
              <a:buNone/>
            </a:pPr>
            <a:endParaRPr lang="nb-NO" dirty="0"/>
          </a:p>
          <a:p>
            <a:endParaRPr lang="nb-NO" dirty="0"/>
          </a:p>
        </p:txBody>
      </p:sp>
      <p:sp>
        <p:nvSpPr>
          <p:cNvPr id="4" name="Plassholder for innhold 4">
            <a:extLst>
              <a:ext uri="{FF2B5EF4-FFF2-40B4-BE49-F238E27FC236}">
                <a16:creationId xmlns:a16="http://schemas.microsoft.com/office/drawing/2014/main" id="{22984CA9-00C5-A14A-AB9B-1668B95D9597}"/>
              </a:ext>
            </a:extLst>
          </p:cNvPr>
          <p:cNvSpPr txBox="1">
            <a:spLocks/>
          </p:cNvSpPr>
          <p:nvPr/>
        </p:nvSpPr>
        <p:spPr>
          <a:xfrm>
            <a:off x="6156175" y="980728"/>
            <a:ext cx="2629508" cy="5303862"/>
          </a:xfrm>
          <a:prstGeom prst="rect">
            <a:avLst/>
          </a:prstGeom>
        </p:spPr>
        <p:txBody>
          <a:bodyPr vert="horz" lIns="0" tIns="0" rIns="91440" bIns="45720" rtlCol="0" anchor="ctr">
            <a:noAutofit/>
          </a:bodyPr>
          <a:lstStyle>
            <a:lvl1pPr marL="269875" indent="-269875"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1pPr>
            <a:lvl2pPr marL="538163" indent="-26035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2pPr>
            <a:lvl3pPr marL="808038" indent="-252413" algn="l" defTabSz="914400" rtl="0" eaLnBrk="1" latinLnBrk="0" hangingPunct="1">
              <a:spcBef>
                <a:spcPct val="20000"/>
              </a:spcBef>
              <a:buFont typeface="Calibri" panose="020F0502020204030204" pitchFamily="34" charset="0"/>
              <a:buChar char="▪"/>
              <a:tabLst/>
              <a:defRPr sz="2000" kern="1200">
                <a:solidFill>
                  <a:schemeClr val="tx1"/>
                </a:solidFill>
                <a:latin typeface="+mn-lt"/>
                <a:ea typeface="+mn-ea"/>
                <a:cs typeface="+mn-cs"/>
              </a:defRPr>
            </a:lvl3pPr>
            <a:lvl4pPr marL="10779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4pPr>
            <a:lvl5pPr marL="13446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b-NO" sz="1400" dirty="0"/>
          </a:p>
          <a:p>
            <a:r>
              <a:rPr lang="vi-VN" sz="1400" dirty="0">
                <a:latin typeface="Calibri" panose="020F0502020204030204" pitchFamily="34" charset="0"/>
                <a:cs typeface="Calibri" panose="020F0502020204030204" pitchFamily="34" charset="0"/>
              </a:rPr>
              <a:t>Tránh dùng những thức uống nóng trong lúc cho bú hay ẵm bế một đứa trẻ</a:t>
            </a:r>
            <a:r>
              <a:rPr lang="nb-NO" sz="1500" dirty="0"/>
              <a:t>.</a:t>
            </a:r>
          </a:p>
          <a:p>
            <a:pPr marL="0" indent="0">
              <a:buNone/>
            </a:pPr>
            <a:endParaRPr lang="nb-NO" sz="1400" dirty="0"/>
          </a:p>
          <a:p>
            <a:r>
              <a:rPr lang="vi-VN" sz="1400" dirty="0">
                <a:latin typeface="Calibri" panose="020F0502020204030204" pitchFamily="34" charset="0"/>
                <a:cs typeface="Calibri" panose="020F0502020204030204" pitchFamily="34" charset="0"/>
              </a:rPr>
              <a:t>Để</a:t>
            </a:r>
            <a:r>
              <a:rPr lang="nb-NO" sz="1400" dirty="0">
                <a:cs typeface="Calibri" panose="020F0502020204030204" pitchFamily="34" charset="0"/>
              </a:rPr>
              <a:t> y</a:t>
            </a:r>
            <a:r>
              <a:rPr lang="vi-VN" sz="1400" dirty="0">
                <a:latin typeface="Calibri" panose="020F0502020204030204" pitchFamily="34" charset="0"/>
                <a:cs typeface="Calibri" panose="020F0502020204030204" pitchFamily="34" charset="0"/>
              </a:rPr>
              <a:t>́ sao cho trẻ em không có cơ hội đến gần các bề mặt nóng như lò sưởi củi, lò sưởi điện, lò nướng và các chỗ tương tự</a:t>
            </a:r>
            <a:r>
              <a:rPr lang="nb-NO" sz="1400" dirty="0">
                <a:cs typeface="Calibri" panose="020F0502020204030204" pitchFamily="34" charset="0"/>
              </a:rPr>
              <a:t>.</a:t>
            </a:r>
          </a:p>
          <a:p>
            <a:pPr marL="0" indent="0">
              <a:buNone/>
            </a:pPr>
            <a:endParaRPr lang="nb-NO" sz="1400" dirty="0"/>
          </a:p>
          <a:p>
            <a:r>
              <a:rPr lang="vi-VN" sz="1400" dirty="0">
                <a:latin typeface="Calibri" panose="020F0502020204030204" pitchFamily="34" charset="0"/>
                <a:cs typeface="Calibri" panose="020F0502020204030204" pitchFamily="34" charset="0"/>
              </a:rPr>
              <a:t>Để ý đến nhiệt độ của nước trong bồn tắm và đừng để trẻ em có thể mở nước nóng. Điều chỉnh nhiệt độ của bình nước nóng.</a:t>
            </a:r>
          </a:p>
          <a:p>
            <a:pPr marL="0" indent="0">
              <a:buNone/>
            </a:pPr>
            <a:endParaRPr lang="nb-NO" sz="1400" dirty="0"/>
          </a:p>
        </p:txBody>
      </p:sp>
      <p:pic>
        <p:nvPicPr>
          <p:cNvPr id="7" name="Bilde 6">
            <a:extLst>
              <a:ext uri="{FF2B5EF4-FFF2-40B4-BE49-F238E27FC236}">
                <a16:creationId xmlns:a16="http://schemas.microsoft.com/office/drawing/2014/main" id="{51855DDA-53DF-6649-98C9-83229F8A7A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1979" y="1405552"/>
            <a:ext cx="2665848" cy="2599512"/>
          </a:xfrm>
          <a:prstGeom prst="rect">
            <a:avLst/>
          </a:prstGeom>
        </p:spPr>
      </p:pic>
      <p:pic>
        <p:nvPicPr>
          <p:cNvPr id="15" name="Bilde 14">
            <a:extLst>
              <a:ext uri="{FF2B5EF4-FFF2-40B4-BE49-F238E27FC236}">
                <a16:creationId xmlns:a16="http://schemas.microsoft.com/office/drawing/2014/main" id="{13E48AC8-21AF-A84E-8233-C0D7931EB3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15816" y="1988840"/>
            <a:ext cx="2520278" cy="2453646"/>
          </a:xfrm>
          <a:prstGeom prst="rect">
            <a:avLst/>
          </a:prstGeom>
        </p:spPr>
      </p:pic>
      <p:pic>
        <p:nvPicPr>
          <p:cNvPr id="17" name="Bilde 16">
            <a:extLst>
              <a:ext uri="{FF2B5EF4-FFF2-40B4-BE49-F238E27FC236}">
                <a16:creationId xmlns:a16="http://schemas.microsoft.com/office/drawing/2014/main" id="{EE5D5187-E612-AE46-9A9E-A244D46A62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21" t="10020" r="6612"/>
          <a:stretch/>
        </p:blipFill>
        <p:spPr>
          <a:xfrm>
            <a:off x="991374" y="3836787"/>
            <a:ext cx="2216535" cy="2175213"/>
          </a:xfrm>
          <a:prstGeom prst="rect">
            <a:avLst/>
          </a:prstGeom>
        </p:spPr>
      </p:pic>
    </p:spTree>
    <p:extLst>
      <p:ext uri="{BB962C8B-B14F-4D97-AF65-F5344CB8AC3E}">
        <p14:creationId xmlns:p14="http://schemas.microsoft.com/office/powerpoint/2010/main" val="303788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201CED-C67C-264E-BEBF-A96A127D7B1E}"/>
              </a:ext>
            </a:extLst>
          </p:cNvPr>
          <p:cNvSpPr>
            <a:spLocks noGrp="1"/>
          </p:cNvSpPr>
          <p:nvPr>
            <p:ph type="title"/>
          </p:nvPr>
        </p:nvSpPr>
        <p:spPr/>
        <p:txBody>
          <a:bodyPr>
            <a:normAutofit fontScale="90000"/>
          </a:bodyPr>
          <a:lstStyle/>
          <a:p>
            <a:r>
              <a:rPr lang="vi-VN" sz="3200" dirty="0">
                <a:latin typeface="Calibri" panose="020F0502020204030204" pitchFamily="34" charset="0"/>
                <a:cs typeface="Calibri" panose="020F0502020204030204" pitchFamily="34" charset="0"/>
              </a:rPr>
              <a:t>NGĂN NGỪA CÁC THƯƠNG TÍCH BỎNG NƠI TRẺ EM </a:t>
            </a:r>
            <a:endParaRPr lang="nb-NO" dirty="0"/>
          </a:p>
        </p:txBody>
      </p:sp>
      <p:sp>
        <p:nvSpPr>
          <p:cNvPr id="4" name="Plassholder for innhold 4">
            <a:extLst>
              <a:ext uri="{FF2B5EF4-FFF2-40B4-BE49-F238E27FC236}">
                <a16:creationId xmlns:a16="http://schemas.microsoft.com/office/drawing/2014/main" id="{22984CA9-00C5-A14A-AB9B-1668B95D9597}"/>
              </a:ext>
            </a:extLst>
          </p:cNvPr>
          <p:cNvSpPr txBox="1">
            <a:spLocks/>
          </p:cNvSpPr>
          <p:nvPr/>
        </p:nvSpPr>
        <p:spPr>
          <a:xfrm>
            <a:off x="6156175" y="980728"/>
            <a:ext cx="2629508" cy="5303862"/>
          </a:xfrm>
          <a:prstGeom prst="rect">
            <a:avLst/>
          </a:prstGeom>
        </p:spPr>
        <p:txBody>
          <a:bodyPr vert="horz" lIns="0" tIns="0" rIns="91440" bIns="45720" rtlCol="0" anchor="ctr">
            <a:noAutofit/>
          </a:bodyPr>
          <a:lstStyle>
            <a:lvl1pPr marL="269875" indent="-269875"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1pPr>
            <a:lvl2pPr marL="538163" indent="-26035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2pPr>
            <a:lvl3pPr marL="808038" indent="-252413" algn="l" defTabSz="914400" rtl="0" eaLnBrk="1" latinLnBrk="0" hangingPunct="1">
              <a:spcBef>
                <a:spcPct val="20000"/>
              </a:spcBef>
              <a:buFont typeface="Calibri" panose="020F0502020204030204" pitchFamily="34" charset="0"/>
              <a:buChar char="▪"/>
              <a:tabLst/>
              <a:defRPr sz="2000" kern="1200">
                <a:solidFill>
                  <a:schemeClr val="tx1"/>
                </a:solidFill>
                <a:latin typeface="+mn-lt"/>
                <a:ea typeface="+mn-ea"/>
                <a:cs typeface="+mn-cs"/>
              </a:defRPr>
            </a:lvl3pPr>
            <a:lvl4pPr marL="10779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4pPr>
            <a:lvl5pPr marL="13446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b-NO" sz="1400" dirty="0"/>
          </a:p>
          <a:p>
            <a:r>
              <a:rPr lang="vi-VN" sz="1400" dirty="0">
                <a:latin typeface="Calibri" panose="020F0502020204030204" pitchFamily="34" charset="0"/>
                <a:cs typeface="Calibri" panose="020F0502020204030204" pitchFamily="34" charset="0"/>
              </a:rPr>
              <a:t>Giữ cho trẻ em ở khoảng cách an toàn từ những nồi đun sôi.</a:t>
            </a:r>
          </a:p>
          <a:p>
            <a:pPr marL="0" indent="0">
              <a:buNone/>
            </a:pPr>
            <a:endParaRPr lang="nb-NO" sz="1400" dirty="0"/>
          </a:p>
          <a:p>
            <a:r>
              <a:rPr lang="vi-VN" sz="1400" dirty="0">
                <a:latin typeface="Calibri" panose="020F0502020204030204" pitchFamily="34" charset="0"/>
                <a:cs typeface="Calibri" panose="020F0502020204030204" pitchFamily="34" charset="0"/>
              </a:rPr>
              <a:t>Bình nấu nước trà</a:t>
            </a:r>
            <a:r>
              <a:rPr lang="nb-NO" sz="1400" dirty="0">
                <a:latin typeface="Calibri" panose="020F0502020204030204" pitchFamily="34" charset="0"/>
                <a:cs typeface="Calibri" panose="020F0502020204030204" pitchFamily="34" charset="0"/>
              </a:rPr>
              <a:t> – </a:t>
            </a:r>
            <a:r>
              <a:rPr lang="vi-VN" sz="1400" dirty="0">
                <a:latin typeface="Calibri" panose="020F0502020204030204" pitchFamily="34" charset="0"/>
                <a:cs typeface="Calibri" panose="020F0502020204030204" pitchFamily="34" charset="0"/>
              </a:rPr>
              <a:t>hãy nghĩ đến vị trí đặt bình nấu nước và dây điện.</a:t>
            </a:r>
          </a:p>
          <a:p>
            <a:pPr marL="0" indent="0">
              <a:buNone/>
            </a:pPr>
            <a:endParaRPr lang="nb-NO" sz="1400" dirty="0"/>
          </a:p>
          <a:p>
            <a:r>
              <a:rPr lang="vi-VN" sz="1400" dirty="0">
                <a:latin typeface="Calibri" panose="020F0502020204030204" pitchFamily="34" charset="0"/>
                <a:cs typeface="Calibri" panose="020F0502020204030204" pitchFamily="34" charset="0"/>
              </a:rPr>
              <a:t>Để ý đến khăn bàn, các ly cà phê, đèn cầy v.v... </a:t>
            </a:r>
            <a:r>
              <a:rPr lang="nb-NO" sz="1400" dirty="0">
                <a:latin typeface="Calibri" panose="020F0502020204030204" pitchFamily="34" charset="0"/>
                <a:cs typeface="Calibri" panose="020F0502020204030204" pitchFamily="34" charset="0"/>
              </a:rPr>
              <a:t>t</a:t>
            </a:r>
            <a:r>
              <a:rPr lang="vi-VN" sz="1400" dirty="0">
                <a:latin typeface="Calibri" panose="020F0502020204030204" pitchFamily="34" charset="0"/>
                <a:cs typeface="Calibri" panose="020F0502020204030204" pitchFamily="34" charset="0"/>
              </a:rPr>
              <a:t>rẻ em có thể kéo những thứ trên khăn bàn về phía mình.</a:t>
            </a:r>
          </a:p>
        </p:txBody>
      </p:sp>
      <p:pic>
        <p:nvPicPr>
          <p:cNvPr id="6" name="Bilde 5">
            <a:extLst>
              <a:ext uri="{FF2B5EF4-FFF2-40B4-BE49-F238E27FC236}">
                <a16:creationId xmlns:a16="http://schemas.microsoft.com/office/drawing/2014/main" id="{FB778EBA-ED32-744F-A178-2AA5BC8F1C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87623" y="1268760"/>
            <a:ext cx="2357003" cy="2294688"/>
          </a:xfrm>
          <a:prstGeom prst="rect">
            <a:avLst/>
          </a:prstGeom>
        </p:spPr>
      </p:pic>
      <p:pic>
        <p:nvPicPr>
          <p:cNvPr id="10" name="Bilde 9">
            <a:extLst>
              <a:ext uri="{FF2B5EF4-FFF2-40B4-BE49-F238E27FC236}">
                <a16:creationId xmlns:a16="http://schemas.microsoft.com/office/drawing/2014/main" id="{8624B475-0F5F-CF43-A6FA-9E19BE36F4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58" t="10212" r="4633" b="9544"/>
          <a:stretch/>
        </p:blipFill>
        <p:spPr>
          <a:xfrm>
            <a:off x="918852" y="3284984"/>
            <a:ext cx="2357004" cy="2204954"/>
          </a:xfrm>
          <a:prstGeom prst="rect">
            <a:avLst/>
          </a:prstGeom>
        </p:spPr>
      </p:pic>
      <p:pic>
        <p:nvPicPr>
          <p:cNvPr id="12" name="Bilde 11">
            <a:extLst>
              <a:ext uri="{FF2B5EF4-FFF2-40B4-BE49-F238E27FC236}">
                <a16:creationId xmlns:a16="http://schemas.microsoft.com/office/drawing/2014/main" id="{4393EC7A-48ED-2F48-81D0-BC073BB38A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78" t="9666" b="5442"/>
          <a:stretch/>
        </p:blipFill>
        <p:spPr>
          <a:xfrm>
            <a:off x="3419872" y="2780928"/>
            <a:ext cx="2357004" cy="2392510"/>
          </a:xfrm>
          <a:prstGeom prst="rect">
            <a:avLst/>
          </a:prstGeom>
        </p:spPr>
      </p:pic>
    </p:spTree>
    <p:extLst>
      <p:ext uri="{BB962C8B-B14F-4D97-AF65-F5344CB8AC3E}">
        <p14:creationId xmlns:p14="http://schemas.microsoft.com/office/powerpoint/2010/main" val="315031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6297C0-F7EA-8C45-8FFB-075321B662C6}"/>
              </a:ext>
            </a:extLst>
          </p:cNvPr>
          <p:cNvSpPr>
            <a:spLocks noGrp="1"/>
          </p:cNvSpPr>
          <p:nvPr>
            <p:ph type="title"/>
          </p:nvPr>
        </p:nvSpPr>
        <p:spPr/>
        <p:txBody>
          <a:bodyPr>
            <a:normAutofit/>
          </a:bodyPr>
          <a:lstStyle/>
          <a:p>
            <a:r>
              <a:rPr lang="vi-VN" dirty="0">
                <a:latin typeface="Calibri" panose="020F0502020204030204" pitchFamily="34" charset="0"/>
                <a:cs typeface="Calibri" panose="020F0502020204030204" pitchFamily="34" charset="0"/>
              </a:rPr>
              <a:t>NẾU ĐỨA TRẺ BỊ BỎNG </a:t>
            </a:r>
            <a:endParaRPr lang="nb-NO" dirty="0"/>
          </a:p>
        </p:txBody>
      </p:sp>
      <p:sp>
        <p:nvSpPr>
          <p:cNvPr id="4" name="Plassholder for innhold 4">
            <a:extLst>
              <a:ext uri="{FF2B5EF4-FFF2-40B4-BE49-F238E27FC236}">
                <a16:creationId xmlns:a16="http://schemas.microsoft.com/office/drawing/2014/main" id="{EF286087-7965-2C43-876E-986C9DA4E9C5}"/>
              </a:ext>
            </a:extLst>
          </p:cNvPr>
          <p:cNvSpPr txBox="1">
            <a:spLocks/>
          </p:cNvSpPr>
          <p:nvPr/>
        </p:nvSpPr>
        <p:spPr>
          <a:xfrm>
            <a:off x="6156175" y="980728"/>
            <a:ext cx="2629508" cy="5303862"/>
          </a:xfrm>
          <a:prstGeom prst="rect">
            <a:avLst/>
          </a:prstGeom>
        </p:spPr>
        <p:txBody>
          <a:bodyPr vert="horz" lIns="0" tIns="0" rIns="91440" bIns="45720" rtlCol="0" anchor="ctr">
            <a:noAutofit/>
          </a:bodyPr>
          <a:lstStyle>
            <a:lvl1pPr marL="269875" indent="-269875"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1pPr>
            <a:lvl2pPr marL="538163" indent="-26035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2pPr>
            <a:lvl3pPr marL="808038" indent="-252413" algn="l" defTabSz="914400" rtl="0" eaLnBrk="1" latinLnBrk="0" hangingPunct="1">
              <a:spcBef>
                <a:spcPct val="20000"/>
              </a:spcBef>
              <a:buFont typeface="Calibri" panose="020F0502020204030204" pitchFamily="34" charset="0"/>
              <a:buChar char="▪"/>
              <a:tabLst/>
              <a:defRPr sz="2000" kern="1200">
                <a:solidFill>
                  <a:schemeClr val="tx1"/>
                </a:solidFill>
                <a:latin typeface="+mn-lt"/>
                <a:ea typeface="+mn-ea"/>
                <a:cs typeface="+mn-cs"/>
              </a:defRPr>
            </a:lvl3pPr>
            <a:lvl4pPr marL="10779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4pPr>
            <a:lvl5pPr marL="1344613"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vi-VN" sz="1400" dirty="0">
                <a:latin typeface="Calibri" panose="020F0502020204030204" pitchFamily="34" charset="0"/>
                <a:cs typeface="Calibri" panose="020F0502020204030204" pitchFamily="34" charset="0"/>
              </a:rPr>
              <a:t>Khi nghi ngờ đứa trẻ bị bỏng nghiêm trọng, hãy dùng nước ở nhiệt độ khoảng </a:t>
            </a:r>
            <a:r>
              <a:rPr lang="nb-NO" sz="1400" dirty="0"/>
              <a:t>20</a:t>
            </a:r>
            <a:r>
              <a:rPr lang="nb-NO" sz="1400" dirty="0">
                <a:latin typeface="+mj-lt"/>
              </a:rPr>
              <a:t>° </a:t>
            </a:r>
            <a:r>
              <a:rPr lang="vi-VN" sz="1400" dirty="0">
                <a:latin typeface="+mj-lt"/>
              </a:rPr>
              <a:t>để </a:t>
            </a:r>
            <a:r>
              <a:rPr lang="vi-VN" sz="1400" dirty="0">
                <a:latin typeface="Calibri" panose="020F0502020204030204" pitchFamily="34" charset="0"/>
                <a:cs typeface="Calibri" panose="020F0502020204030204" pitchFamily="34" charset="0"/>
              </a:rPr>
              <a:t>làm cho mát cơ thể của đứa trẻ trong </a:t>
            </a:r>
            <a:r>
              <a:rPr lang="nb-NO" sz="1400" dirty="0"/>
              <a:t>20 </a:t>
            </a:r>
            <a:r>
              <a:rPr lang="vi-VN" sz="1400" dirty="0">
                <a:latin typeface="Calibri" panose="020F0502020204030204" pitchFamily="34" charset="0"/>
                <a:cs typeface="Calibri" panose="020F0502020204030204" pitchFamily="34" charset="0"/>
              </a:rPr>
              <a:t>phút, cho dù đứa trẻ ở vào lứa tuổi nào.</a:t>
            </a:r>
          </a:p>
          <a:p>
            <a:pPr marL="0" indent="0">
              <a:buNone/>
            </a:pPr>
            <a:endParaRPr lang="nb-NO" sz="1400" dirty="0"/>
          </a:p>
        </p:txBody>
      </p:sp>
      <p:pic>
        <p:nvPicPr>
          <p:cNvPr id="6" name="Bilde 5">
            <a:extLst>
              <a:ext uri="{FF2B5EF4-FFF2-40B4-BE49-F238E27FC236}">
                <a16:creationId xmlns:a16="http://schemas.microsoft.com/office/drawing/2014/main" id="{5E202307-F166-5F45-9844-44C0050860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1560" y="1115755"/>
            <a:ext cx="5117729" cy="4982423"/>
          </a:xfrm>
          <a:prstGeom prst="rect">
            <a:avLst/>
          </a:prstGeom>
        </p:spPr>
      </p:pic>
      <p:sp>
        <p:nvSpPr>
          <p:cNvPr id="3" name="TekstSylinder 2">
            <a:extLst>
              <a:ext uri="{FF2B5EF4-FFF2-40B4-BE49-F238E27FC236}">
                <a16:creationId xmlns:a16="http://schemas.microsoft.com/office/drawing/2014/main" id="{4B3A59A7-DD61-624D-AE93-FF895AB7E245}"/>
              </a:ext>
            </a:extLst>
          </p:cNvPr>
          <p:cNvSpPr txBox="1"/>
          <p:nvPr/>
        </p:nvSpPr>
        <p:spPr>
          <a:xfrm>
            <a:off x="3599891" y="5197064"/>
            <a:ext cx="2556283" cy="523220"/>
          </a:xfrm>
          <a:prstGeom prst="rect">
            <a:avLst/>
          </a:prstGeom>
          <a:noFill/>
        </p:spPr>
        <p:txBody>
          <a:bodyPr wrap="square" rtlCol="0">
            <a:spAutoFit/>
          </a:bodyPr>
          <a:lstStyle/>
          <a:p>
            <a:r>
              <a:rPr lang="nb-NO" sz="2800" b="1" dirty="0">
                <a:latin typeface="Bradley Hand ITC" panose="020F0502020204030204" pitchFamily="34" charset="0"/>
                <a:cs typeface="Bradley Hand ITC" panose="020F0502020204030204" pitchFamily="34" charset="0"/>
              </a:rPr>
              <a:t>HUSK 20 - 20</a:t>
            </a:r>
          </a:p>
        </p:txBody>
      </p:sp>
    </p:spTree>
    <p:extLst>
      <p:ext uri="{BB962C8B-B14F-4D97-AF65-F5344CB8AC3E}">
        <p14:creationId xmlns:p14="http://schemas.microsoft.com/office/powerpoint/2010/main" val="2295409653"/>
      </p:ext>
    </p:extLst>
  </p:cSld>
  <p:clrMapOvr>
    <a:masterClrMapping/>
  </p:clrMapOvr>
</p:sld>
</file>

<file path=ppt/theme/theme1.xml><?xml version="1.0" encoding="utf-8"?>
<a:theme xmlns:a="http://schemas.openxmlformats.org/drawingml/2006/main" name="Norsk brannvernforening_4.3 PPT_MAL_04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Norsk brannvernforening_4.3 PPT_MAL_0412</Template>
  <TotalTime>4620</TotalTime>
  <Words>678</Words>
  <Application>Microsoft Office PowerPoint</Application>
  <PresentationFormat>Skjermfremvisning (4:3)</PresentationFormat>
  <Paragraphs>43</Paragraphs>
  <Slides>10</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Bradley Hand ITC</vt:lpstr>
      <vt:lpstr>Arial</vt:lpstr>
      <vt:lpstr>Times New Roman</vt:lpstr>
      <vt:lpstr>Calibri</vt:lpstr>
      <vt:lpstr>Norsk brannvernforening_4.3 PPT_MAL_0412</vt:lpstr>
      <vt:lpstr>PowerPoint-presentasjon</vt:lpstr>
      <vt:lpstr>THIẾT BỊ DÒ KHÓI BẮT BUỘC</vt:lpstr>
      <vt:lpstr>THIẾT BỊ CHỮA CHÁY BẮT BUỘC</vt:lpstr>
      <vt:lpstr>PHÒNG CHỐNG HỎA HOẠN 1</vt:lpstr>
      <vt:lpstr>PHÒNG CHỐNG HỎA HOẠN 2</vt:lpstr>
      <vt:lpstr>ĐIỀU CẦN LÀM TRONG TRƯỜNG HỢP CÓ HỎA HOẠN</vt:lpstr>
      <vt:lpstr>NGĂN NGỪA CÁC THƯƠNG TÍCH BỎNG NƠI TRẺ EM </vt:lpstr>
      <vt:lpstr>NGĂN NGỪA CÁC THƯƠNG TÍCH BỎNG NƠI TRẺ EM </vt:lpstr>
      <vt:lpstr>NẾU ĐỨA TRẺ BỊ BỎNG </vt:lpstr>
      <vt:lpstr>PowerPoint-presentasjon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Renate Dahlstrøm</dc:creator>
  <cp:lastModifiedBy>Vetle</cp:lastModifiedBy>
  <cp:revision>61</cp:revision>
  <cp:lastPrinted>2013-11-15T14:49:12Z</cp:lastPrinted>
  <dcterms:created xsi:type="dcterms:W3CDTF">2016-12-13T07:42:50Z</dcterms:created>
  <dcterms:modified xsi:type="dcterms:W3CDTF">2019-11-11T10:09:53Z</dcterms:modified>
</cp:coreProperties>
</file>